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7.xml" ContentType="application/vnd.openxmlformats-officedocument.presentationml.slide+xml"/>
  <Override PartName="/ppt/slides/slide15.xml" ContentType="application/vnd.openxmlformats-officedocument.presentationml.slide+xml"/>
  <Override PartName="/ppt/slides/slide11.xml" ContentType="application/vnd.openxmlformats-officedocument.presentationml.slide+xml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2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5143500" type="screen16x9"/>
  <p:notesSz cx="6858000" cy="9144000"/>
  <p:embeddedFontLst>
    <p:embeddedFont>
      <p:font typeface="Cabin"/>
      <p:regular r:id="rId26"/>
      <p:bold r:id="rId27"/>
      <p:italic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Gill Sans" panose="020B0604020202020204" charset="0"/>
      <p:regular r:id="rId34"/>
      <p:bold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viewProps" Target="viewProps.xml"/><Relationship Id="rId40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.gov.on.ca/childcare/engage.html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.gov.on.ca/eng/general/elemsec/speced/learningforall2013.pdf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bww.yrdsb.ca/services/cis/newteachernet/NTIP%20Session%20Materials/FDK/Early%20Years%20Strategy.pdf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bww.yrdsb.ca/services/cis/earlyyears/Documents/2016%20K%20Program%20Implementation/UnderstandingTheKindergartenProgramFinal.pdf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gains.ca/resourcesKIN/SchoolLeader/BuildingRelationships/Play.pdf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edugains.ca/newsite/Kindergarten/schoolleader/parent_info_sheets.html" TargetMode="Externa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**The video links below are provided as </a:t>
            </a:r>
            <a:r>
              <a:rPr lang="en" i="1">
                <a:solidFill>
                  <a:schemeClr val="dk1"/>
                </a:solidFill>
              </a:rPr>
              <a:t>references</a:t>
            </a:r>
            <a:r>
              <a:rPr lang="en">
                <a:solidFill>
                  <a:schemeClr val="dk1"/>
                </a:solidFill>
              </a:rPr>
              <a:t> and as </a:t>
            </a:r>
            <a:r>
              <a:rPr lang="en" i="1">
                <a:solidFill>
                  <a:schemeClr val="dk1"/>
                </a:solidFill>
              </a:rPr>
              <a:t>resources</a:t>
            </a:r>
            <a:r>
              <a:rPr lang="en">
                <a:solidFill>
                  <a:schemeClr val="dk1"/>
                </a:solidFill>
              </a:rPr>
              <a:t> for educators. They are not meant to be part of the presentation itself.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Consider welcoming parents with opening words like these: 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marL="457200" lvl="0" indent="-228600">
              <a:spcBef>
                <a:spcPts val="0"/>
              </a:spcBef>
            </a:pPr>
            <a:r>
              <a:rPr lang="en"/>
              <a:t>“This year we are going to learn together, to get to know your children.” 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From </a:t>
            </a:r>
            <a:r>
              <a:rPr lang="en" i="1"/>
              <a:t>Why is it Important?</a:t>
            </a:r>
            <a:r>
              <a:rPr lang="en"/>
              <a:t> </a:t>
            </a:r>
          </a:p>
          <a:p>
            <a:pPr marL="1371600" lvl="2" indent="-228600" rtl="0">
              <a:spcBef>
                <a:spcPts val="0"/>
              </a:spcBef>
            </a:pPr>
            <a:r>
              <a:rPr lang="en"/>
              <a:t>Video on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http://www.edu.gov.on.ca/childcare/engage.html</a:t>
            </a:r>
            <a:r>
              <a:rPr lang="en"/>
              <a:t> 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OR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“As we get to know your children we invite you to make our understanding of your child more complete.”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Adapted from </a:t>
            </a:r>
            <a:r>
              <a:rPr lang="en" i="1">
                <a:solidFill>
                  <a:schemeClr val="dk1"/>
                </a:solidFill>
                <a:highlight>
                  <a:srgbClr val="FFFFFF"/>
                </a:highlight>
              </a:rPr>
              <a:t>Parent Engagement - Parents as Active Participants in Early Years Programs </a:t>
            </a:r>
          </a:p>
          <a:p>
            <a:pPr marL="1371600" lvl="2" indent="-228600" rtl="0">
              <a:spcBef>
                <a:spcPts val="0"/>
              </a:spcBef>
            </a:pPr>
            <a:r>
              <a:rPr lang="en">
                <a:solidFill>
                  <a:schemeClr val="dk1"/>
                </a:solidFill>
              </a:rPr>
              <a:t>Video on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http://www.edu.gov.on.ca/childcare/engage.html</a:t>
            </a:r>
            <a:r>
              <a:rPr lang="en">
                <a:solidFill>
                  <a:schemeClr val="dk1"/>
                </a:solidFill>
              </a:rPr>
              <a:t> 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i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As outlined in our Early Years strategy, we view families as their child’s first teacher </a:t>
            </a:r>
          </a:p>
          <a:p>
            <a:pPr lvl="0" rtl="0">
              <a:lnSpc>
                <a:spcPct val="115000"/>
              </a:lnSpc>
              <a:spcBef>
                <a:spcPts val="600"/>
              </a:spcBef>
              <a:buNone/>
            </a:pPr>
            <a:r>
              <a:rPr lang="en">
                <a:solidFill>
                  <a:schemeClr val="dk1"/>
                </a:solidFill>
              </a:rPr>
              <a:t>“Children thrive in programs where they and their families are valued as active participants and contributors.” </a:t>
            </a:r>
            <a:r>
              <a:rPr lang="en" i="1">
                <a:solidFill>
                  <a:schemeClr val="dk1"/>
                </a:solidFill>
              </a:rPr>
              <a:t>How Does Learning Happen?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640"/>
              </a:spcBef>
              <a:buNone/>
            </a:pP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In a play based-learning environment:</a:t>
            </a:r>
          </a:p>
          <a:p>
            <a:pPr marL="457200" lvl="0" indent="-298450">
              <a:spcBef>
                <a:spcPts val="640"/>
              </a:spcBef>
              <a:buClr>
                <a:schemeClr val="dk1"/>
              </a:buClr>
              <a:buSzPct val="100000"/>
              <a:buChar char="•"/>
            </a:pP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Children explore open-ended materials in a variety of ways to:</a:t>
            </a:r>
          </a:p>
          <a:p>
            <a:pPr marL="914400" lvl="1" indent="-298450">
              <a:spcBef>
                <a:spcPts val="560"/>
              </a:spcBef>
              <a:buClr>
                <a:schemeClr val="dk1"/>
              </a:buClr>
              <a:buSzPct val="100000"/>
              <a:buChar char="–"/>
            </a:pP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Expand their natural curiosity, creativity, inquiry, and imagination</a:t>
            </a:r>
          </a:p>
          <a:p>
            <a:pPr marL="914400" lvl="1" indent="-298450">
              <a:spcBef>
                <a:spcPts val="560"/>
              </a:spcBef>
              <a:buClr>
                <a:schemeClr val="dk1"/>
              </a:buClr>
              <a:buSzPct val="100000"/>
              <a:buChar char="–"/>
            </a:pP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Develop problem solving, abstract reasoning, and collaboration skills</a:t>
            </a:r>
          </a:p>
          <a:p>
            <a:pPr marL="457200" lvl="0" indent="-298450" rtl="0">
              <a:spcBef>
                <a:spcPts val="640"/>
              </a:spcBef>
              <a:buClr>
                <a:schemeClr val="dk1"/>
              </a:buClr>
              <a:buSzPct val="100000"/>
              <a:buChar char="•"/>
            </a:pP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Educators interact with children during play to extend their thinking and support the development of early literacy and mathematics behaviours</a:t>
            </a:r>
          </a:p>
          <a:p>
            <a:pPr lvl="0" rtl="0">
              <a:spcBef>
                <a:spcPts val="640"/>
              </a:spcBef>
              <a:buNone/>
            </a:pP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These experiences expand each child’s natural curiosity, creativity, inquiry, and imagination; and develop problem solving, abstract reasoning, collaboration, and communication skills.</a:t>
            </a:r>
          </a:p>
          <a:p>
            <a:pPr lvl="0">
              <a:spcBef>
                <a:spcPts val="640"/>
              </a:spcBef>
              <a:buNone/>
            </a:pP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As children and educators engage in play-based learning and teaching together, the foundations of early literacy and mathematics are built. Educators observe, listen, question and guide children to promote their growth as independent learners.</a:t>
            </a:r>
          </a:p>
          <a:p>
            <a:pPr lvl="0" rtl="0">
              <a:lnSpc>
                <a:spcPct val="10909"/>
              </a:lnSpc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lvl="0">
              <a:lnSpc>
                <a:spcPct val="10909"/>
              </a:lnSpc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lv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 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Children entering Kindergarten come with different backgrounds and experiences and are at different stages of development.</a:t>
            </a:r>
          </a:p>
          <a:p>
            <a:pPr marL="457200" lvl="0" indent="-298450" rtl="0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">
                <a:solidFill>
                  <a:schemeClr val="dk1"/>
                </a:solidFill>
              </a:rPr>
              <a:t>the learning environment, contexts for learning, and pedagogical strategies will be adjusted to meet the particular needs of each child (as per p. 50 of The 2016 Kindergarten Program document). </a:t>
            </a:r>
          </a:p>
          <a:p>
            <a:pPr marL="457200" lvl="0" indent="-298450" rtl="0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">
                <a:solidFill>
                  <a:schemeClr val="dk1"/>
                </a:solidFill>
              </a:rPr>
              <a:t>Ongoing sharing of information about your child will help us plan for your child’s learning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“All students can succeed. Each student has his or her own unique patterns of learning.” </a:t>
            </a:r>
            <a:r>
              <a:rPr lang="en" i="1" u="sng">
                <a:solidFill>
                  <a:schemeClr val="hlink"/>
                </a:solidFill>
                <a:hlinkClick r:id="rId3"/>
              </a:rPr>
              <a:t>Learning for All, K-12, </a:t>
            </a:r>
            <a:r>
              <a:rPr lang="en" u="sng">
                <a:solidFill>
                  <a:schemeClr val="hlink"/>
                </a:solidFill>
                <a:hlinkClick r:id="rId3"/>
              </a:rPr>
              <a:t>2013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marL="0" lvl="0" indent="-6985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None/>
            </a:pP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In kindergarten, the learning expectations are organized into four frames, or broad areas of learning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Belonging and Contributing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Problem Solving and Innovating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Demonstrating Literacy and Mathematics Behaviours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Self-Regulation and Well-Being</a:t>
            </a:r>
          </a:p>
          <a:p>
            <a:pPr marL="1371600" lvl="2" indent="-228600" rtl="0">
              <a:spcBef>
                <a:spcPts val="0"/>
              </a:spcBef>
            </a:pPr>
            <a:r>
              <a:rPr lang="en"/>
              <a:t>The frames encompass areas of learning for which four- and five-year-olds are developmentally ready (p. 14 of The 2016 Kindergarten Program) </a:t>
            </a:r>
          </a:p>
          <a:p>
            <a:pPr marL="1371600" lvl="2" indent="-228600" rtl="0">
              <a:spcBef>
                <a:spcPts val="0"/>
              </a:spcBef>
            </a:pPr>
            <a:r>
              <a:rPr lang="en"/>
              <a:t>When children play, they naturally engage in these four areas of learning</a:t>
            </a:r>
          </a:p>
          <a:p>
            <a:pPr marL="1371600" lvl="2" indent="-228600" rtl="0">
              <a:spcBef>
                <a:spcPts val="0"/>
              </a:spcBef>
            </a:pPr>
            <a:r>
              <a:rPr lang="en"/>
              <a:t>Educators co-construct the learning with children across all four frames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The frames are outlined in the next several slides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en"/>
              <a:t>*Resources that a school team may want to have available: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A couple of copies of the Ministry document, </a:t>
            </a:r>
            <a:r>
              <a:rPr lang="en" i="1"/>
              <a:t>The Kindergarten Program, 2016</a:t>
            </a:r>
            <a:r>
              <a:rPr lang="en"/>
              <a:t> available for parents to look at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Page  28 of the document has links to other parent resources that you may choose to have available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Copies of the </a:t>
            </a:r>
            <a:r>
              <a:rPr lang="en" u="sng">
                <a:solidFill>
                  <a:schemeClr val="hlink"/>
                </a:solidFill>
                <a:hlinkClick r:id="rId3"/>
              </a:rPr>
              <a:t>YRDSB Early Years Strategy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Copies of the </a:t>
            </a:r>
            <a:r>
              <a:rPr lang="en" u="sng">
                <a:solidFill>
                  <a:schemeClr val="hlink"/>
                </a:solidFill>
                <a:hlinkClick r:id="rId4"/>
              </a:rPr>
              <a:t>YRDSB Brochure:  Understanding the Kindergarten Program for Families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914400" lvl="1" indent="-228600">
              <a:spcBef>
                <a:spcPts val="0"/>
              </a:spcBef>
            </a:pPr>
            <a:r>
              <a:rPr lang="en"/>
              <a:t>Here the children are working together to make a plan for caring for a new tree.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0"/>
              </a:spcBef>
            </a:pPr>
            <a:r>
              <a:rPr lang="en"/>
              <a:t>The building and construction area is </a:t>
            </a:r>
            <a:r>
              <a:rPr lang="en" i="1"/>
              <a:t>one of many areas</a:t>
            </a:r>
            <a:r>
              <a:rPr lang="en"/>
              <a:t> in which children develop their sense of belonging and contributing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This frame includes a child’s awareness of his or her physical and mental health and wellness.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What children learn in connection with this frame allows them to focus, to learn, to respect themselves and others, and to promote well-being in themselves and others.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( The Kindergarten Program: Learning Module The Four Frames)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This photograph shows how the educators use materials and the classroom set up to help children develop self-regulation skills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Literacy and Mathematics are connected to </a:t>
            </a:r>
            <a:r>
              <a:rPr lang="en" i="1"/>
              <a:t>real-life, relevant and authentic contexts.</a:t>
            </a:r>
            <a:r>
              <a:rPr lang="en"/>
              <a:t>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There are opportunities throughout the day for children to be </a:t>
            </a:r>
            <a:r>
              <a:rPr lang="en" i="1"/>
              <a:t>actively engaged </a:t>
            </a:r>
            <a:r>
              <a:rPr lang="en"/>
              <a:t>in learning about literacy and mathematics and a developing  the love of learning…..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(The Kindergarten Program: Learning Module The Four Frames)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In this photo children have created magazines for the waiting room at their doctor’s office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0"/>
              </a:spcBef>
            </a:pPr>
            <a:r>
              <a:rPr lang="en"/>
              <a:t>In this photo the child is using counting and measuring skills to tell how long the bulb is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0"/>
              </a:spcBef>
            </a:pPr>
            <a:r>
              <a:rPr lang="en"/>
              <a:t>This is an example of a learning opportunity that involves both literacy and mathematics behaviours.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Children have opportunities to problem solve in </a:t>
            </a:r>
            <a:r>
              <a:rPr lang="en" i="1"/>
              <a:t>all </a:t>
            </a:r>
            <a:r>
              <a:rPr lang="en"/>
              <a:t>contexts.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They develop the habit of applying creative, analytical and critical thinking skills in all aspects of their lives.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(The Kindergarten Program: Learning Module The Four Frames)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Shape 2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The frames reflect the integrated way in which learning occurs during children’s play and inquiry in kindergarten (The Kindergarten Program, 2016).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Your child’s work may be paintings, drawings, writing, etc.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The photo shows an educator using an iPad to document student learning during play in the building area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en"/>
              <a:t>***Let parents know how their child’s work might be shared with them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lr>
                <a:schemeClr val="dk1"/>
              </a:buClr>
            </a:pPr>
            <a:r>
              <a:rPr lang="en">
                <a:solidFill>
                  <a:schemeClr val="dk1"/>
                </a:solidFill>
              </a:rPr>
              <a:t>This is an example of pedagogical documentation that might be sent home with your child</a:t>
            </a:r>
          </a:p>
          <a:p>
            <a:pPr marL="457200" lvl="0" indent="-228600">
              <a:spcBef>
                <a:spcPts val="0"/>
              </a:spcBef>
              <a:buClr>
                <a:schemeClr val="dk1"/>
              </a:buClr>
            </a:pPr>
            <a:r>
              <a:rPr lang="en">
                <a:solidFill>
                  <a:schemeClr val="dk1"/>
                </a:solidFill>
              </a:rPr>
              <a:t>Sending home the pedagogical documentation makes the learning visible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This slide can be removed for the 2017-2018 school year.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Year 1 (formerly JK)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Year 2 (formerly SK)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endParaRPr/>
          </a:p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/>
              <a:t>Depending on when the meeting is scheduled, either the teacher or both the teacher and DECE will be able to participate in the meeting with parents.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endParaRPr/>
          </a:p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/>
              <a:t>Let parents know that they will have the opportunity to:</a:t>
            </a:r>
          </a:p>
          <a:p>
            <a:pPr marL="457200" lvl="0" indent="-29845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">
                <a:solidFill>
                  <a:schemeClr val="dk1"/>
                </a:solidFill>
              </a:rPr>
              <a:t>observe their child engaged in learning in his or her classroom.  </a:t>
            </a:r>
          </a:p>
          <a:p>
            <a:pPr marL="457200" lvl="0" indent="-2984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">
                <a:solidFill>
                  <a:schemeClr val="dk1"/>
                </a:solidFill>
              </a:rPr>
              <a:t>see their child engaged in a variety of learning experiences with his or her peers and classroom educators  </a:t>
            </a:r>
          </a:p>
          <a:p>
            <a:pPr marL="457200" lvl="0" indent="-29845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">
                <a:solidFill>
                  <a:schemeClr val="dk1"/>
                </a:solidFill>
              </a:rPr>
              <a:t>briefly discuss your observations or to ask any questions that you might have.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Let parents know that they will be able to contribute to the Communication of Learning by completing and returning the tear-off section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They will have the opportunity to comment on: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Growth they have noticed in their child’s learning</a:t>
            </a:r>
          </a:p>
          <a:p>
            <a:pPr marL="914400" lvl="1" indent="-228600">
              <a:spcBef>
                <a:spcPts val="0"/>
              </a:spcBef>
            </a:pPr>
            <a:r>
              <a:rPr lang="en"/>
              <a:t>How they will continue to help their child with his/her learning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This quote came from the edugains parent information sheet about play-based learning.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http://www.edugains.ca/resourcesKIN/SchoolLeader/BuildingRelationships/Play.pdf</a:t>
            </a:r>
            <a:r>
              <a:rPr lang="en"/>
              <a:t> 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en"/>
              <a:t>Below is the link to additional parent information sheets available on edugains:</a:t>
            </a:r>
          </a:p>
          <a:p>
            <a:pPr lv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http://www.edugains.ca/newsite/Kindergarten/schoolleader/parent_info_sheets.html</a:t>
            </a:r>
            <a:r>
              <a:rPr lang="en"/>
              <a:t> 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Shape 2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8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685800" y="1597818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Gill Sans"/>
              <a:buNone/>
              <a:defRPr sz="3600" b="1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defRPr/>
            </a:lvl2pPr>
            <a:lvl3pPr marL="0" marR="0" lvl="2" indent="0" algn="l" rtl="0">
              <a:spcBef>
                <a:spcPts val="0"/>
              </a:spcBef>
              <a:defRPr/>
            </a:lvl3pPr>
            <a:lvl4pPr marL="0" marR="0" lvl="3" indent="0" algn="l" rtl="0">
              <a:spcBef>
                <a:spcPts val="0"/>
              </a:spcBef>
              <a:defRPr/>
            </a:lvl4pPr>
            <a:lvl5pPr marL="0" marR="0" lvl="4" indent="0" algn="l" rtl="0">
              <a:spcBef>
                <a:spcPts val="0"/>
              </a:spcBef>
              <a:defRPr/>
            </a:lvl5pPr>
            <a:lvl6pPr marL="0" marR="0" lvl="5" indent="0" algn="l" rtl="0">
              <a:spcBef>
                <a:spcPts val="0"/>
              </a:spcBef>
              <a:defRPr/>
            </a:lvl6pPr>
            <a:lvl7pPr marL="0" marR="0" lvl="6" indent="0" algn="l" rtl="0">
              <a:spcBef>
                <a:spcPts val="0"/>
              </a:spcBef>
              <a:defRPr/>
            </a:lvl7pPr>
            <a:lvl8pPr marL="0" marR="0" lvl="7" indent="0" algn="l" rtl="0">
              <a:spcBef>
                <a:spcPts val="0"/>
              </a:spcBef>
              <a:defRPr/>
            </a:lvl8pPr>
            <a:lvl9pPr marL="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ctr" rtl="0">
              <a:spcBef>
                <a:spcPts val="560"/>
              </a:spcBef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914400" marR="0" lvl="2" indent="0" algn="ctr" rtl="0">
              <a:spcBef>
                <a:spcPts val="48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371600" marR="0" lvl="3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1828800" marR="0" lvl="4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2209800" y="205978"/>
            <a:ext cx="64770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dk1"/>
              </a:buClr>
              <a:buFont typeface="Gill Sans"/>
              <a:buNone/>
              <a:defRPr sz="3600" b="1" i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3970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 b="0" i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742950" lvl="1" indent="-107950" algn="l" rtl="0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 sz="2800" b="0" i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143000" lvl="2" indent="-76200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 b="0" i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600200" lvl="3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 sz="2000" b="0" i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057400" lvl="4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 sz="2000" b="0" i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514600" lvl="5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lvl="6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lvl="7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lvl="8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2209800" y="205978"/>
            <a:ext cx="64770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dk1"/>
              </a:buClr>
              <a:buFont typeface="Gill Sans"/>
              <a:buNone/>
              <a:defRPr sz="3600" b="1" i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722312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l" rtl="0">
              <a:spcBef>
                <a:spcPts val="0"/>
              </a:spcBef>
              <a:defRPr sz="4000" b="1" cap="none"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722312" y="2180034"/>
            <a:ext cx="7772400" cy="1124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Clr>
                <a:srgbClr val="888888"/>
              </a:buClr>
              <a:buFont typeface="Cabin"/>
              <a:buNone/>
              <a:defRPr sz="2000">
                <a:solidFill>
                  <a:srgbClr val="888888"/>
                </a:solidFill>
              </a:defRPr>
            </a:lvl1pPr>
            <a:lvl2pPr marL="457200" lvl="1" indent="0" rtl="0">
              <a:spcBef>
                <a:spcPts val="0"/>
              </a:spcBef>
              <a:buClr>
                <a:srgbClr val="888888"/>
              </a:buClr>
              <a:buFont typeface="Cabin"/>
              <a:buNone/>
              <a:defRPr sz="1800">
                <a:solidFill>
                  <a:srgbClr val="888888"/>
                </a:solidFill>
              </a:defRPr>
            </a:lvl2pPr>
            <a:lvl3pPr marL="914400" lvl="2" indent="0" rtl="0">
              <a:spcBef>
                <a:spcPts val="0"/>
              </a:spcBef>
              <a:buClr>
                <a:srgbClr val="888888"/>
              </a:buClr>
              <a:buFont typeface="Cabin"/>
              <a:buNone/>
              <a:defRPr sz="1600">
                <a:solidFill>
                  <a:srgbClr val="888888"/>
                </a:solidFill>
              </a:defRPr>
            </a:lvl3pPr>
            <a:lvl4pPr marL="1371600" lvl="3" indent="0" rtl="0">
              <a:spcBef>
                <a:spcPts val="0"/>
              </a:spcBef>
              <a:buClr>
                <a:srgbClr val="888888"/>
              </a:buClr>
              <a:buFont typeface="Cabin"/>
              <a:buNone/>
              <a:defRPr sz="1400">
                <a:solidFill>
                  <a:srgbClr val="888888"/>
                </a:solidFill>
              </a:defRPr>
            </a:lvl4pPr>
            <a:lvl5pPr marL="1828800" lvl="4" indent="0" rtl="0">
              <a:spcBef>
                <a:spcPts val="0"/>
              </a:spcBef>
              <a:buClr>
                <a:srgbClr val="888888"/>
              </a:buClr>
              <a:buFont typeface="Cabin"/>
              <a:buNone/>
              <a:defRPr sz="1400">
                <a:solidFill>
                  <a:srgbClr val="888888"/>
                </a:solidFill>
              </a:defRPr>
            </a:lvl5pPr>
            <a:lvl6pPr marL="2286000" lvl="5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6pPr>
            <a:lvl7pPr marL="2743200" lvl="6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7pPr>
            <a:lvl8pPr marL="3200400" lvl="7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8pPr>
            <a:lvl9pPr marL="3657600" lvl="8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2209800" y="205978"/>
            <a:ext cx="64770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dk1"/>
              </a:buClr>
              <a:buFont typeface="Gill Sans"/>
              <a:buNone/>
              <a:defRPr sz="3600" b="1" i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 sz="2800"/>
            </a:lvl1pPr>
            <a:lvl2pPr lvl="1" rtl="0">
              <a:spcBef>
                <a:spcPts val="0"/>
              </a:spcBef>
              <a:defRPr sz="2400"/>
            </a:lvl2pPr>
            <a:lvl3pPr lvl="2" rtl="0">
              <a:spcBef>
                <a:spcPts val="0"/>
              </a:spcBef>
              <a:defRPr sz="2000"/>
            </a:lvl3pPr>
            <a:lvl4pPr lvl="3" rtl="0">
              <a:spcBef>
                <a:spcPts val="0"/>
              </a:spcBef>
              <a:defRPr sz="1800"/>
            </a:lvl4pPr>
            <a:lvl5pPr lvl="4" rtl="0">
              <a:spcBef>
                <a:spcPts val="0"/>
              </a:spcBef>
              <a:defRPr sz="1800"/>
            </a:lvl5pPr>
            <a:lvl6pPr lvl="5" rtl="0">
              <a:spcBef>
                <a:spcPts val="0"/>
              </a:spcBef>
              <a:defRPr sz="1800"/>
            </a:lvl6pPr>
            <a:lvl7pPr lvl="6" rtl="0">
              <a:spcBef>
                <a:spcPts val="0"/>
              </a:spcBef>
              <a:defRPr sz="1800"/>
            </a:lvl7pPr>
            <a:lvl8pPr lvl="7" rtl="0">
              <a:spcBef>
                <a:spcPts val="0"/>
              </a:spcBef>
              <a:defRPr sz="1800"/>
            </a:lvl8pPr>
            <a:lvl9pPr lvl="8"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 sz="2800"/>
            </a:lvl1pPr>
            <a:lvl2pPr lvl="1" rtl="0">
              <a:spcBef>
                <a:spcPts val="0"/>
              </a:spcBef>
              <a:defRPr sz="2400"/>
            </a:lvl2pPr>
            <a:lvl3pPr lvl="2" rtl="0">
              <a:spcBef>
                <a:spcPts val="0"/>
              </a:spcBef>
              <a:defRPr sz="2000"/>
            </a:lvl3pPr>
            <a:lvl4pPr lvl="3" rtl="0">
              <a:spcBef>
                <a:spcPts val="0"/>
              </a:spcBef>
              <a:defRPr sz="1800"/>
            </a:lvl4pPr>
            <a:lvl5pPr lvl="4" rtl="0">
              <a:spcBef>
                <a:spcPts val="0"/>
              </a:spcBef>
              <a:defRPr sz="1800"/>
            </a:lvl5pPr>
            <a:lvl6pPr lvl="5" rtl="0">
              <a:spcBef>
                <a:spcPts val="0"/>
              </a:spcBef>
              <a:defRPr sz="1800"/>
            </a:lvl6pPr>
            <a:lvl7pPr lvl="6" rtl="0">
              <a:spcBef>
                <a:spcPts val="0"/>
              </a:spcBef>
              <a:defRPr sz="1800"/>
            </a:lvl7pPr>
            <a:lvl8pPr lvl="7" rtl="0">
              <a:spcBef>
                <a:spcPts val="0"/>
              </a:spcBef>
              <a:defRPr sz="1800"/>
            </a:lvl8pPr>
            <a:lvl9pPr lvl="8"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2209800" y="205978"/>
            <a:ext cx="64770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457200" y="1151334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Font typeface="Cabin"/>
              <a:buNone/>
              <a:defRPr sz="2400" b="1"/>
            </a:lvl1pPr>
            <a:lvl2pPr marL="457200" lvl="1" indent="0" rtl="0">
              <a:spcBef>
                <a:spcPts val="0"/>
              </a:spcBef>
              <a:buFont typeface="Cabin"/>
              <a:buNone/>
              <a:defRPr sz="2000" b="1"/>
            </a:lvl2pPr>
            <a:lvl3pPr marL="914400" lvl="2" indent="0" rtl="0">
              <a:spcBef>
                <a:spcPts val="0"/>
              </a:spcBef>
              <a:buFont typeface="Cabin"/>
              <a:buNone/>
              <a:defRPr sz="1800" b="1"/>
            </a:lvl3pPr>
            <a:lvl4pPr marL="1371600" lvl="3" indent="0" rtl="0">
              <a:spcBef>
                <a:spcPts val="0"/>
              </a:spcBef>
              <a:buFont typeface="Cabin"/>
              <a:buNone/>
              <a:defRPr sz="1600" b="1"/>
            </a:lvl4pPr>
            <a:lvl5pPr marL="1828800" lvl="4" indent="0" rtl="0">
              <a:spcBef>
                <a:spcPts val="0"/>
              </a:spcBef>
              <a:buFont typeface="Cabin"/>
              <a:buNone/>
              <a:defRPr sz="1600" b="1"/>
            </a:lvl5pPr>
            <a:lvl6pPr marL="2286000" lvl="5" indent="0" rtl="0">
              <a:spcBef>
                <a:spcPts val="0"/>
              </a:spcBef>
              <a:buFont typeface="Calibri"/>
              <a:buNone/>
              <a:defRPr sz="1600" b="1"/>
            </a:lvl6pPr>
            <a:lvl7pPr marL="2743200" lvl="6" indent="0" rtl="0">
              <a:spcBef>
                <a:spcPts val="0"/>
              </a:spcBef>
              <a:buFont typeface="Calibri"/>
              <a:buNone/>
              <a:defRPr sz="1600" b="1"/>
            </a:lvl7pPr>
            <a:lvl8pPr marL="3200400" lvl="7" indent="0" rtl="0">
              <a:spcBef>
                <a:spcPts val="0"/>
              </a:spcBef>
              <a:buFont typeface="Calibri"/>
              <a:buNone/>
              <a:defRPr sz="1600" b="1"/>
            </a:lvl8pPr>
            <a:lvl9pPr marL="3657600" lvl="8" indent="0" rtl="0">
              <a:spcBef>
                <a:spcPts val="0"/>
              </a:spcBef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 sz="2400"/>
            </a:lvl1pPr>
            <a:lvl2pPr lvl="1" rtl="0">
              <a:spcBef>
                <a:spcPts val="0"/>
              </a:spcBef>
              <a:defRPr sz="2000"/>
            </a:lvl2pPr>
            <a:lvl3pPr lvl="2" rtl="0">
              <a:spcBef>
                <a:spcPts val="0"/>
              </a:spcBef>
              <a:defRPr sz="1800"/>
            </a:lvl3pPr>
            <a:lvl4pPr lvl="3" rtl="0">
              <a:spcBef>
                <a:spcPts val="0"/>
              </a:spcBef>
              <a:defRPr sz="1600"/>
            </a:lvl4pPr>
            <a:lvl5pPr lvl="4" rtl="0">
              <a:spcBef>
                <a:spcPts val="0"/>
              </a:spcBef>
              <a:defRPr sz="1600"/>
            </a:lvl5pPr>
            <a:lvl6pPr lvl="5" rtl="0">
              <a:spcBef>
                <a:spcPts val="0"/>
              </a:spcBef>
              <a:defRPr sz="1600"/>
            </a:lvl6pPr>
            <a:lvl7pPr lvl="6" rtl="0">
              <a:spcBef>
                <a:spcPts val="0"/>
              </a:spcBef>
              <a:defRPr sz="1600"/>
            </a:lvl7pPr>
            <a:lvl8pPr lvl="7" rtl="0">
              <a:spcBef>
                <a:spcPts val="0"/>
              </a:spcBef>
              <a:defRPr sz="1600"/>
            </a:lvl8pPr>
            <a:lvl9pPr lvl="8" rtl="0">
              <a:spcBef>
                <a:spcPts val="0"/>
              </a:spcBef>
              <a:defRPr sz="16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3"/>
          </p:nvPr>
        </p:nvSpPr>
        <p:spPr>
          <a:xfrm>
            <a:off x="4645025" y="1151334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Font typeface="Cabin"/>
              <a:buNone/>
              <a:defRPr sz="2400" b="1"/>
            </a:lvl1pPr>
            <a:lvl2pPr marL="457200" lvl="1" indent="0" rtl="0">
              <a:spcBef>
                <a:spcPts val="0"/>
              </a:spcBef>
              <a:buFont typeface="Cabin"/>
              <a:buNone/>
              <a:defRPr sz="2000" b="1"/>
            </a:lvl2pPr>
            <a:lvl3pPr marL="914400" lvl="2" indent="0" rtl="0">
              <a:spcBef>
                <a:spcPts val="0"/>
              </a:spcBef>
              <a:buFont typeface="Cabin"/>
              <a:buNone/>
              <a:defRPr sz="1800" b="1"/>
            </a:lvl3pPr>
            <a:lvl4pPr marL="1371600" lvl="3" indent="0" rtl="0">
              <a:spcBef>
                <a:spcPts val="0"/>
              </a:spcBef>
              <a:buFont typeface="Cabin"/>
              <a:buNone/>
              <a:defRPr sz="1600" b="1"/>
            </a:lvl4pPr>
            <a:lvl5pPr marL="1828800" lvl="4" indent="0" rtl="0">
              <a:spcBef>
                <a:spcPts val="0"/>
              </a:spcBef>
              <a:buFont typeface="Cabin"/>
              <a:buNone/>
              <a:defRPr sz="1600" b="1"/>
            </a:lvl5pPr>
            <a:lvl6pPr marL="2286000" lvl="5" indent="0" rtl="0">
              <a:spcBef>
                <a:spcPts val="0"/>
              </a:spcBef>
              <a:buFont typeface="Calibri"/>
              <a:buNone/>
              <a:defRPr sz="1600" b="1"/>
            </a:lvl6pPr>
            <a:lvl7pPr marL="2743200" lvl="6" indent="0" rtl="0">
              <a:spcBef>
                <a:spcPts val="0"/>
              </a:spcBef>
              <a:buFont typeface="Calibri"/>
              <a:buNone/>
              <a:defRPr sz="1600" b="1"/>
            </a:lvl7pPr>
            <a:lvl8pPr marL="3200400" lvl="7" indent="0" rtl="0">
              <a:spcBef>
                <a:spcPts val="0"/>
              </a:spcBef>
              <a:buFont typeface="Calibri"/>
              <a:buNone/>
              <a:defRPr sz="1600" b="1"/>
            </a:lvl8pPr>
            <a:lvl9pPr marL="3657600" lvl="8" indent="0" rtl="0">
              <a:spcBef>
                <a:spcPts val="0"/>
              </a:spcBef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4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 sz="2400"/>
            </a:lvl1pPr>
            <a:lvl2pPr lvl="1" rtl="0">
              <a:spcBef>
                <a:spcPts val="0"/>
              </a:spcBef>
              <a:defRPr sz="2000"/>
            </a:lvl2pPr>
            <a:lvl3pPr lvl="2" rtl="0">
              <a:spcBef>
                <a:spcPts val="0"/>
              </a:spcBef>
              <a:defRPr sz="1800"/>
            </a:lvl3pPr>
            <a:lvl4pPr lvl="3" rtl="0">
              <a:spcBef>
                <a:spcPts val="0"/>
              </a:spcBef>
              <a:defRPr sz="1600"/>
            </a:lvl4pPr>
            <a:lvl5pPr lvl="4" rtl="0">
              <a:spcBef>
                <a:spcPts val="0"/>
              </a:spcBef>
              <a:defRPr sz="1600"/>
            </a:lvl5pPr>
            <a:lvl6pPr lvl="5" rtl="0">
              <a:spcBef>
                <a:spcPts val="0"/>
              </a:spcBef>
              <a:defRPr sz="1600"/>
            </a:lvl6pPr>
            <a:lvl7pPr lvl="6" rtl="0">
              <a:spcBef>
                <a:spcPts val="0"/>
              </a:spcBef>
              <a:defRPr sz="1600"/>
            </a:lvl7pPr>
            <a:lvl8pPr lvl="7" rtl="0">
              <a:spcBef>
                <a:spcPts val="0"/>
              </a:spcBef>
              <a:defRPr sz="1600"/>
            </a:lvl8pPr>
            <a:lvl9pPr lvl="8" rtl="0">
              <a:spcBef>
                <a:spcPts val="0"/>
              </a:spcBef>
              <a:defRPr sz="16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457200" y="1200150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l" rtl="0">
              <a:spcBef>
                <a:spcPts val="0"/>
              </a:spcBef>
              <a:defRPr sz="2000" b="1"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3575050" y="204787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 sz="3200"/>
            </a:lvl1pPr>
            <a:lvl2pPr lvl="1" rtl="0">
              <a:spcBef>
                <a:spcPts val="0"/>
              </a:spcBef>
              <a:defRPr sz="2800"/>
            </a:lvl2pPr>
            <a:lvl3pPr lvl="2" rtl="0">
              <a:spcBef>
                <a:spcPts val="0"/>
              </a:spcBef>
              <a:defRPr sz="2400"/>
            </a:lvl3pPr>
            <a:lvl4pPr lvl="3" rtl="0">
              <a:spcBef>
                <a:spcPts val="0"/>
              </a:spcBef>
              <a:defRPr sz="2000"/>
            </a:lvl4pPr>
            <a:lvl5pPr lvl="4" rtl="0">
              <a:spcBef>
                <a:spcPts val="0"/>
              </a:spcBef>
              <a:defRPr sz="2000"/>
            </a:lvl5pPr>
            <a:lvl6pPr lvl="5" rtl="0">
              <a:spcBef>
                <a:spcPts val="0"/>
              </a:spcBef>
              <a:defRPr sz="2000"/>
            </a:lvl6pPr>
            <a:lvl7pPr lvl="6" rtl="0">
              <a:spcBef>
                <a:spcPts val="0"/>
              </a:spcBef>
              <a:defRPr sz="2000"/>
            </a:lvl7pPr>
            <a:lvl8pPr lvl="7" rtl="0">
              <a:spcBef>
                <a:spcPts val="0"/>
              </a:spcBef>
              <a:defRPr sz="2000"/>
            </a:lvl8pPr>
            <a:lvl9pPr lvl="8" rtl="0">
              <a:spcBef>
                <a:spcPts val="0"/>
              </a:spcBef>
              <a:defRPr sz="2000"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457200" y="2228850"/>
            <a:ext cx="3008400" cy="236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lvl="0" indent="0" rtl="0">
              <a:spcBef>
                <a:spcPts val="0"/>
              </a:spcBef>
              <a:buFont typeface="Cabin"/>
              <a:buNone/>
              <a:defRPr sz="1400"/>
            </a:lvl1pPr>
            <a:lvl2pPr marL="457200" lvl="1" indent="0" rtl="0">
              <a:spcBef>
                <a:spcPts val="0"/>
              </a:spcBef>
              <a:buFont typeface="Cabin"/>
              <a:buNone/>
              <a:defRPr sz="1200"/>
            </a:lvl2pPr>
            <a:lvl3pPr marL="914400" lvl="2" indent="0" rtl="0">
              <a:spcBef>
                <a:spcPts val="0"/>
              </a:spcBef>
              <a:buFont typeface="Cabin"/>
              <a:buNone/>
              <a:defRPr sz="1000"/>
            </a:lvl3pPr>
            <a:lvl4pPr marL="1371600" lvl="3" indent="0" rtl="0">
              <a:spcBef>
                <a:spcPts val="0"/>
              </a:spcBef>
              <a:buFont typeface="Cabin"/>
              <a:buNone/>
              <a:defRPr sz="900"/>
            </a:lvl4pPr>
            <a:lvl5pPr marL="1828800" lvl="4" indent="0" rtl="0">
              <a:spcBef>
                <a:spcPts val="0"/>
              </a:spcBef>
              <a:buFont typeface="Cabin"/>
              <a:buNone/>
              <a:defRPr sz="900"/>
            </a:lvl5pPr>
            <a:lvl6pPr marL="2286000" lvl="5" indent="0" rtl="0">
              <a:spcBef>
                <a:spcPts val="0"/>
              </a:spcBef>
              <a:buFont typeface="Calibri"/>
              <a:buNone/>
              <a:defRPr sz="900"/>
            </a:lvl6pPr>
            <a:lvl7pPr marL="2743200" lvl="6" indent="0" rtl="0">
              <a:spcBef>
                <a:spcPts val="0"/>
              </a:spcBef>
              <a:buFont typeface="Calibri"/>
              <a:buNone/>
              <a:defRPr sz="900"/>
            </a:lvl7pPr>
            <a:lvl8pPr marL="3200400" lvl="7" indent="0" rtl="0">
              <a:spcBef>
                <a:spcPts val="0"/>
              </a:spcBef>
              <a:buFont typeface="Calibri"/>
              <a:buNone/>
              <a:defRPr sz="900"/>
            </a:lvl8pPr>
            <a:lvl9pPr marL="3657600" lvl="8" indent="0" rtl="0">
              <a:spcBef>
                <a:spcPts val="0"/>
              </a:spcBef>
              <a:buFont typeface="Calibri"/>
              <a:buNone/>
              <a:defRPr sz="900"/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l" rtl="0">
              <a:spcBef>
                <a:spcPts val="0"/>
              </a:spcBef>
              <a:defRPr sz="2000" b="1"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888888"/>
              </a:buClr>
              <a:buFont typeface="Cabin"/>
              <a:buNone/>
              <a:defRPr sz="3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lvl="0" indent="0" rtl="0">
              <a:spcBef>
                <a:spcPts val="0"/>
              </a:spcBef>
              <a:buFont typeface="Cabin"/>
              <a:buNone/>
              <a:defRPr sz="1400"/>
            </a:lvl1pPr>
            <a:lvl2pPr marL="457200" lvl="1" indent="0" rtl="0">
              <a:spcBef>
                <a:spcPts val="0"/>
              </a:spcBef>
              <a:buFont typeface="Cabin"/>
              <a:buNone/>
              <a:defRPr sz="1200"/>
            </a:lvl2pPr>
            <a:lvl3pPr marL="914400" lvl="2" indent="0" rtl="0">
              <a:spcBef>
                <a:spcPts val="0"/>
              </a:spcBef>
              <a:buFont typeface="Cabin"/>
              <a:buNone/>
              <a:defRPr sz="1000"/>
            </a:lvl3pPr>
            <a:lvl4pPr marL="1371600" lvl="3" indent="0" rtl="0">
              <a:spcBef>
                <a:spcPts val="0"/>
              </a:spcBef>
              <a:buFont typeface="Cabin"/>
              <a:buNone/>
              <a:defRPr sz="900"/>
            </a:lvl4pPr>
            <a:lvl5pPr marL="1828800" lvl="4" indent="0" rtl="0">
              <a:spcBef>
                <a:spcPts val="0"/>
              </a:spcBef>
              <a:buFont typeface="Cabin"/>
              <a:buNone/>
              <a:defRPr sz="900"/>
            </a:lvl5pPr>
            <a:lvl6pPr marL="2286000" lvl="5" indent="0" rtl="0">
              <a:spcBef>
                <a:spcPts val="0"/>
              </a:spcBef>
              <a:buFont typeface="Calibri"/>
              <a:buNone/>
              <a:defRPr sz="900"/>
            </a:lvl6pPr>
            <a:lvl7pPr marL="2743200" lvl="6" indent="0" rtl="0">
              <a:spcBef>
                <a:spcPts val="0"/>
              </a:spcBef>
              <a:buFont typeface="Calibri"/>
              <a:buNone/>
              <a:defRPr sz="900"/>
            </a:lvl7pPr>
            <a:lvl8pPr marL="3200400" lvl="7" indent="0" rtl="0">
              <a:spcBef>
                <a:spcPts val="0"/>
              </a:spcBef>
              <a:buFont typeface="Calibri"/>
              <a:buNone/>
              <a:defRPr sz="900"/>
            </a:lvl8pPr>
            <a:lvl9pPr marL="3657600" lvl="8" indent="0" rtl="0">
              <a:spcBef>
                <a:spcPts val="0"/>
              </a:spcBef>
              <a:buFont typeface="Calibri"/>
              <a:buNone/>
              <a:defRPr sz="900"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2209800" y="205978"/>
            <a:ext cx="64770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dk1"/>
              </a:buClr>
              <a:buFont typeface="Gill Sans"/>
              <a:buNone/>
              <a:defRPr sz="3600" b="1" i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 rot="5400000">
            <a:off x="2874750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3970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 b="0" i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742950" lvl="1" indent="-107950" algn="l" rtl="0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 sz="2800" b="0" i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143000" lvl="2" indent="-76200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 b="0" i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600200" lvl="3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 sz="2000" b="0" i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057400" lvl="4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 sz="2000" b="0" i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514600" lvl="5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lvl="6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lvl="7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lvl="8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 rot="5400000">
            <a:off x="5463750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dk1"/>
              </a:buClr>
              <a:buFont typeface="Gill Sans"/>
              <a:buNone/>
              <a:defRPr sz="3600" b="1" i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 rot="5400000">
            <a:off x="1272750" y="-609571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3970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 b="0" i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742950" lvl="1" indent="-107950" algn="l" rtl="0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 sz="2800" b="0" i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143000" lvl="2" indent="-76200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 b="0" i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600200" lvl="3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 sz="2000" b="0" i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057400" lvl="4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 sz="2000" b="0" i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514600" lvl="5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lvl="6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lvl="7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lvl="8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2209800" y="205978"/>
            <a:ext cx="64770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Gill Sans"/>
              <a:buNone/>
              <a:defRPr sz="3600" b="1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defRPr/>
            </a:lvl2pPr>
            <a:lvl3pPr marL="0" marR="0" lvl="2" indent="0" algn="l" rtl="0">
              <a:spcBef>
                <a:spcPts val="0"/>
              </a:spcBef>
              <a:defRPr/>
            </a:lvl3pPr>
            <a:lvl4pPr marL="0" marR="0" lvl="3" indent="0" algn="l" rtl="0">
              <a:spcBef>
                <a:spcPts val="0"/>
              </a:spcBef>
              <a:defRPr/>
            </a:lvl4pPr>
            <a:lvl5pPr marL="0" marR="0" lvl="4" indent="0" algn="l" rtl="0">
              <a:spcBef>
                <a:spcPts val="0"/>
              </a:spcBef>
              <a:defRPr/>
            </a:lvl5pPr>
            <a:lvl6pPr marL="0" marR="0" lvl="5" indent="0" algn="l" rtl="0">
              <a:spcBef>
                <a:spcPts val="0"/>
              </a:spcBef>
              <a:defRPr/>
            </a:lvl6pPr>
            <a:lvl7pPr marL="0" marR="0" lvl="6" indent="0" algn="l" rtl="0">
              <a:spcBef>
                <a:spcPts val="0"/>
              </a:spcBef>
              <a:defRPr/>
            </a:lvl7pPr>
            <a:lvl8pPr marL="0" marR="0" lvl="7" indent="0" algn="l" rtl="0">
              <a:spcBef>
                <a:spcPts val="0"/>
              </a:spcBef>
              <a:defRPr/>
            </a:lvl8pPr>
            <a:lvl9pPr marL="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ctrTitle"/>
          </p:nvPr>
        </p:nvSpPr>
        <p:spPr>
          <a:xfrm>
            <a:off x="1221375" y="1597825"/>
            <a:ext cx="7655100" cy="1102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Kindergarten Program</a:t>
            </a:r>
          </a:p>
        </p:txBody>
      </p:sp>
      <p:sp>
        <p:nvSpPr>
          <p:cNvPr id="85" name="Shape 85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498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/>
              <a:t>A Program to Support </a:t>
            </a:r>
          </a:p>
          <a:p>
            <a:pPr lvl="0">
              <a:spcBef>
                <a:spcPts val="0"/>
              </a:spcBef>
              <a:buNone/>
            </a:pPr>
            <a:r>
              <a:rPr lang="en" sz="2400"/>
              <a:t>Learning and Teaching </a:t>
            </a:r>
          </a:p>
          <a:p>
            <a:pPr lvl="0">
              <a:spcBef>
                <a:spcPts val="0"/>
              </a:spcBef>
              <a:buNone/>
            </a:pPr>
            <a:r>
              <a:rPr lang="en" sz="2400"/>
              <a:t>in Kindergarten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Shape 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675" y="1315050"/>
            <a:ext cx="3757124" cy="290757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1820550" y="205975"/>
            <a:ext cx="56739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4800"/>
              <a:t>Welcome!</a:t>
            </a:r>
          </a:p>
        </p:txBody>
      </p:sp>
      <p:sp>
        <p:nvSpPr>
          <p:cNvPr id="92" name="Shape 92"/>
          <p:cNvSpPr txBox="1"/>
          <p:nvPr/>
        </p:nvSpPr>
        <p:spPr>
          <a:xfrm>
            <a:off x="4365800" y="1315050"/>
            <a:ext cx="4320900" cy="3110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/>
              <a:t>You are your child’s first and most important teacher and we want to learn from you as we get to know your child.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2264975" y="223175"/>
            <a:ext cx="44667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l">
              <a:spcBef>
                <a:spcPts val="0"/>
              </a:spcBef>
              <a:buNone/>
            </a:pPr>
            <a:r>
              <a:rPr lang="en"/>
              <a:t>Family Partnerships</a:t>
            </a:r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0" y="1380175"/>
            <a:ext cx="82296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 sz="800"/>
          </a:p>
          <a:p>
            <a:pPr marL="457200" lvl="0" indent="-381000" rtl="0">
              <a:spcBef>
                <a:spcPts val="0"/>
              </a:spcBef>
              <a:buSzPct val="100000"/>
              <a:buFont typeface="Cabin"/>
            </a:pPr>
            <a:r>
              <a:rPr lang="en" sz="2400"/>
              <a:t>Participation in your child’s learning is encouraged</a:t>
            </a:r>
          </a:p>
          <a:p>
            <a:pPr marL="0" lvl="0" indent="0" rtl="0">
              <a:spcBef>
                <a:spcPts val="0"/>
              </a:spcBef>
              <a:buNone/>
            </a:pPr>
            <a:endParaRPr sz="600"/>
          </a:p>
          <a:p>
            <a:pPr marL="457200" lvl="0" indent="-381000" rtl="0">
              <a:spcBef>
                <a:spcPts val="0"/>
              </a:spcBef>
              <a:buSzPct val="100000"/>
              <a:buFont typeface="Cabin"/>
            </a:pPr>
            <a:r>
              <a:rPr lang="en" sz="2400"/>
              <a:t>Please consider:</a:t>
            </a:r>
          </a:p>
          <a:p>
            <a:pPr marL="914400" lvl="1" indent="-381000" rtl="0">
              <a:spcBef>
                <a:spcPts val="0"/>
              </a:spcBef>
              <a:buSzPct val="100000"/>
              <a:buFont typeface="Cabin"/>
            </a:pPr>
            <a:r>
              <a:rPr lang="en" sz="2400"/>
              <a:t>Sharing your child’s unique strengths, interests, and learning preferences</a:t>
            </a:r>
          </a:p>
          <a:p>
            <a:pPr marL="914400" lvl="1" indent="-381000" rtl="0">
              <a:spcBef>
                <a:spcPts val="0"/>
              </a:spcBef>
              <a:buSzPct val="100000"/>
              <a:buFont typeface="Cabin"/>
            </a:pPr>
            <a:r>
              <a:rPr lang="en" sz="2400"/>
              <a:t>Engaging your child in conversations about his/her classroom learning experiences</a:t>
            </a:r>
          </a:p>
          <a:p>
            <a:pPr marL="914400" lvl="1" indent="-381000">
              <a:spcBef>
                <a:spcPts val="0"/>
              </a:spcBef>
              <a:buSzPct val="100000"/>
              <a:buFont typeface="Cabin"/>
            </a:pPr>
            <a:r>
              <a:rPr lang="en" sz="2400"/>
              <a:t>Sharing learning from home</a:t>
            </a:r>
          </a:p>
        </p:txBody>
      </p:sp>
      <p:pic>
        <p:nvPicPr>
          <p:cNvPr id="99" name="Shape 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0274" y="368975"/>
            <a:ext cx="2010049" cy="1485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2209800" y="205978"/>
            <a:ext cx="64770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Play-Based Learning</a:t>
            </a:r>
          </a:p>
        </p:txBody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457200" y="1629700"/>
            <a:ext cx="3303600" cy="2964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06" name="Shape 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9" y="1486150"/>
            <a:ext cx="3066649" cy="2822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Shape 107"/>
          <p:cNvSpPr txBox="1">
            <a:spLocks noGrp="1"/>
          </p:cNvSpPr>
          <p:nvPr>
            <p:ph type="body" idx="2"/>
          </p:nvPr>
        </p:nvSpPr>
        <p:spPr>
          <a:xfrm>
            <a:off x="3760800" y="1091250"/>
            <a:ext cx="5188800" cy="3612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SzPct val="100000"/>
            </a:pPr>
            <a:r>
              <a:rPr lang="en" sz="2400"/>
              <a:t>Children come to school competent, curious and rich in experiences</a:t>
            </a:r>
          </a:p>
          <a:p>
            <a:pPr marL="0" lvl="0" indent="0" rtl="0">
              <a:spcBef>
                <a:spcPts val="0"/>
              </a:spcBef>
              <a:buNone/>
            </a:pPr>
            <a:endParaRPr sz="600"/>
          </a:p>
          <a:p>
            <a:pPr marL="457200" lvl="0" indent="-381000" rtl="0">
              <a:spcBef>
                <a:spcPts val="0"/>
              </a:spcBef>
              <a:buSzPct val="100000"/>
            </a:pPr>
            <a:r>
              <a:rPr lang="en" sz="2400"/>
              <a:t>Children and their educators learn together by: </a:t>
            </a:r>
          </a:p>
          <a:p>
            <a:pPr marL="914400" lvl="1" indent="-381000" rtl="0">
              <a:spcBef>
                <a:spcPts val="0"/>
              </a:spcBef>
              <a:buSzPct val="100000"/>
            </a:pPr>
            <a:r>
              <a:rPr lang="en"/>
              <a:t>exploring </a:t>
            </a:r>
          </a:p>
          <a:p>
            <a:pPr marL="914400" lvl="1" indent="-381000" rtl="0">
              <a:spcBef>
                <a:spcPts val="0"/>
              </a:spcBef>
              <a:buSzPct val="100000"/>
            </a:pPr>
            <a:r>
              <a:rPr lang="en"/>
              <a:t>investigating</a:t>
            </a:r>
          </a:p>
          <a:p>
            <a:pPr marL="914400" lvl="1" indent="-381000" rtl="0">
              <a:spcBef>
                <a:spcPts val="0"/>
              </a:spcBef>
              <a:buSzPct val="100000"/>
            </a:pPr>
            <a:r>
              <a:rPr lang="en"/>
              <a:t>creating</a:t>
            </a:r>
          </a:p>
          <a:p>
            <a:pPr lvl="0">
              <a:spcBef>
                <a:spcPts val="0"/>
              </a:spcBef>
              <a:buNone/>
            </a:pPr>
            <a:endParaRPr sz="2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1466450" y="205975"/>
            <a:ext cx="72204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Kindergarten is for </a:t>
            </a:r>
          </a:p>
          <a:p>
            <a:pPr lvl="0">
              <a:spcBef>
                <a:spcPts val="0"/>
              </a:spcBef>
              <a:buNone/>
            </a:pPr>
            <a:r>
              <a:rPr lang="en" i="1"/>
              <a:t>All Children</a:t>
            </a:r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344050" y="1200150"/>
            <a:ext cx="83427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2600"/>
              <a:t>Educators consider each child’s:</a:t>
            </a:r>
          </a:p>
          <a:p>
            <a:pPr marL="457200" lvl="0" indent="-393700" rtl="0">
              <a:spcBef>
                <a:spcPts val="0"/>
              </a:spcBef>
              <a:buSzPct val="100000"/>
            </a:pPr>
            <a:r>
              <a:rPr lang="en" sz="2600"/>
              <a:t>Background/experience</a:t>
            </a:r>
          </a:p>
          <a:p>
            <a:pPr marL="457200" lvl="0" indent="-393700" rtl="0">
              <a:spcBef>
                <a:spcPts val="0"/>
              </a:spcBef>
              <a:buSzPct val="100000"/>
            </a:pPr>
            <a:r>
              <a:rPr lang="en" sz="2600"/>
              <a:t>Stage of development</a:t>
            </a:r>
          </a:p>
          <a:p>
            <a:pPr marL="457200" lvl="0" indent="-393700" rtl="0">
              <a:spcBef>
                <a:spcPts val="0"/>
              </a:spcBef>
              <a:buSzPct val="100000"/>
            </a:pPr>
            <a:r>
              <a:rPr lang="en" sz="2600"/>
              <a:t>Special education needs</a:t>
            </a:r>
          </a:p>
          <a:p>
            <a:pPr marL="457200" lvl="0" indent="-393700" rtl="0">
              <a:spcBef>
                <a:spcPts val="0"/>
              </a:spcBef>
              <a:buSzPct val="100000"/>
            </a:pPr>
            <a:r>
              <a:rPr lang="en" sz="2600"/>
              <a:t>Stage of second language acquisition</a:t>
            </a:r>
          </a:p>
          <a:p>
            <a:pPr marL="0" lvl="0" indent="0" rtl="0">
              <a:spcBef>
                <a:spcPts val="0"/>
              </a:spcBef>
              <a:buNone/>
            </a:pPr>
            <a:endParaRPr sz="1200"/>
          </a:p>
          <a:p>
            <a:pPr marL="0" lvl="0" indent="0" rtl="0">
              <a:spcBef>
                <a:spcPts val="0"/>
              </a:spcBef>
              <a:buNone/>
            </a:pPr>
            <a:r>
              <a:rPr lang="en" sz="2600"/>
              <a:t>Families and educators work together to ensure that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2600"/>
              <a:t>all children experience success!</a:t>
            </a:r>
          </a:p>
        </p:txBody>
      </p:sp>
      <p:pic>
        <p:nvPicPr>
          <p:cNvPr id="114" name="Shape 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09825" y="912800"/>
            <a:ext cx="2191525" cy="219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Shape 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8905" y="1063375"/>
            <a:ext cx="4286195" cy="408012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>
            <a:off x="774500" y="205975"/>
            <a:ext cx="7912200" cy="9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/>
              <a:t>The Four Frames of the Kindergarten Program</a:t>
            </a:r>
          </a:p>
        </p:txBody>
      </p:sp>
      <p:sp>
        <p:nvSpPr>
          <p:cNvPr id="121" name="Shape 121"/>
          <p:cNvSpPr txBox="1"/>
          <p:nvPr/>
        </p:nvSpPr>
        <p:spPr>
          <a:xfrm>
            <a:off x="6344150" y="4402175"/>
            <a:ext cx="2249700" cy="52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600"/>
              <a:t>The Kindergarten Program, 2016, p.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>
            <a:off x="2209800" y="205978"/>
            <a:ext cx="64770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Belonging and Contributing</a:t>
            </a:r>
          </a:p>
        </p:txBody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9563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03200" lvl="0" indent="0">
              <a:spcBef>
                <a:spcPts val="0"/>
              </a:spcBef>
              <a:buNone/>
            </a:pPr>
            <a:r>
              <a:rPr lang="en" sz="2400" i="1"/>
              <a:t>As children play, educators focus on their...</a:t>
            </a:r>
          </a:p>
          <a:p>
            <a:pPr marL="457200" lvl="0" indent="-368300" rtl="0">
              <a:spcBef>
                <a:spcPts val="0"/>
              </a:spcBef>
              <a:buSzPct val="100000"/>
            </a:pPr>
            <a:r>
              <a:rPr lang="en" sz="2200"/>
              <a:t>Sense of connectedness to others</a:t>
            </a:r>
          </a:p>
          <a:p>
            <a:pPr marL="457200" lvl="0" indent="-368300" rtl="0">
              <a:spcBef>
                <a:spcPts val="0"/>
              </a:spcBef>
              <a:buSzPct val="100000"/>
            </a:pPr>
            <a:r>
              <a:rPr lang="en" sz="2200"/>
              <a:t>Ability to form relationships and make contributions as part of:</a:t>
            </a:r>
          </a:p>
          <a:p>
            <a:pPr marL="914400" lvl="1" indent="-368300" rtl="0">
              <a:spcBef>
                <a:spcPts val="0"/>
              </a:spcBef>
              <a:buSzPct val="100000"/>
            </a:pPr>
            <a:r>
              <a:rPr lang="en" sz="2200"/>
              <a:t>a group </a:t>
            </a:r>
          </a:p>
          <a:p>
            <a:pPr marL="914400" lvl="1" indent="-368300" rtl="0">
              <a:spcBef>
                <a:spcPts val="0"/>
              </a:spcBef>
              <a:buSzPct val="100000"/>
            </a:pPr>
            <a:r>
              <a:rPr lang="en" sz="2200"/>
              <a:t>a community </a:t>
            </a:r>
          </a:p>
          <a:p>
            <a:pPr marL="914400" lvl="1" indent="-368300" rtl="0">
              <a:spcBef>
                <a:spcPts val="0"/>
              </a:spcBef>
              <a:buSzPct val="100000"/>
            </a:pPr>
            <a:r>
              <a:rPr lang="en" sz="2200"/>
              <a:t>the natural world</a:t>
            </a:r>
          </a:p>
          <a:p>
            <a:pPr marL="0" lvl="0" indent="0" rtl="0">
              <a:spcBef>
                <a:spcPts val="0"/>
              </a:spcBef>
              <a:buNone/>
            </a:pPr>
            <a:endParaRPr sz="600"/>
          </a:p>
          <a:p>
            <a:pPr marL="0" lvl="0" indent="457200">
              <a:spcBef>
                <a:spcPts val="0"/>
              </a:spcBef>
              <a:buNone/>
            </a:pPr>
            <a:endParaRPr sz="2200"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28" name="Shape 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4051" y="1200150"/>
            <a:ext cx="1927250" cy="256557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Shape 129"/>
          <p:cNvSpPr txBox="1">
            <a:spLocks noGrp="1"/>
          </p:cNvSpPr>
          <p:nvPr>
            <p:ph type="body" idx="2"/>
          </p:nvPr>
        </p:nvSpPr>
        <p:spPr>
          <a:xfrm>
            <a:off x="6238875" y="1063375"/>
            <a:ext cx="27336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		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1767450" y="205975"/>
            <a:ext cx="69192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en"/>
              <a:t>Belonging and Contributing…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/>
              <a:t>at the building and construction area 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4152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body" idx="2"/>
          </p:nvPr>
        </p:nvSpPr>
        <p:spPr>
          <a:xfrm>
            <a:off x="4090975" y="1200150"/>
            <a:ext cx="45957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03200" lvl="0" indent="0" rtl="0">
              <a:spcBef>
                <a:spcPts val="0"/>
              </a:spcBef>
              <a:buNone/>
            </a:pPr>
            <a:r>
              <a:rPr lang="en" sz="2000"/>
              <a:t>Learning might look and sound like:</a:t>
            </a:r>
          </a:p>
          <a:p>
            <a:pPr marL="457200" lvl="0" indent="-342900" rtl="0">
              <a:spcBef>
                <a:spcPts val="0"/>
              </a:spcBef>
              <a:buSzPct val="100000"/>
            </a:pPr>
            <a:r>
              <a:rPr lang="en" sz="1800"/>
              <a:t>A group of children using blocks to create a replica of a building after talking and thinking about different kinds of buildings</a:t>
            </a:r>
          </a:p>
          <a:p>
            <a:pPr marL="203200" lvl="0" rtl="0">
              <a:spcBef>
                <a:spcPts val="0"/>
              </a:spcBef>
              <a:buNone/>
            </a:pPr>
            <a:endParaRPr sz="600"/>
          </a:p>
          <a:p>
            <a:pPr marL="457200" lvl="0" indent="-342900" rtl="0">
              <a:spcBef>
                <a:spcPts val="0"/>
              </a:spcBef>
              <a:buSzPct val="100000"/>
            </a:pPr>
            <a:r>
              <a:rPr lang="en" sz="1800"/>
              <a:t>“Fatima helped me pick up the blocks.”</a:t>
            </a:r>
          </a:p>
          <a:p>
            <a:pPr marL="0" lvl="0" indent="0" rtl="0">
              <a:spcBef>
                <a:spcPts val="0"/>
              </a:spcBef>
              <a:buNone/>
            </a:pPr>
            <a:endParaRPr sz="600"/>
          </a:p>
          <a:p>
            <a:pPr marL="457200" lvl="0" indent="-342900" rtl="0">
              <a:spcBef>
                <a:spcPts val="0"/>
              </a:spcBef>
              <a:buSzPct val="100000"/>
            </a:pPr>
            <a:r>
              <a:rPr lang="en" sz="1800"/>
              <a:t>“Can you help us find another way </a:t>
            </a:r>
          </a:p>
          <a:p>
            <a:pPr marL="0" lvl="0" indent="457200" rtl="0">
              <a:spcBef>
                <a:spcPts val="0"/>
              </a:spcBef>
              <a:buNone/>
            </a:pPr>
            <a:r>
              <a:rPr lang="en" sz="1800"/>
              <a:t>to make this?”</a:t>
            </a:r>
          </a:p>
          <a:p>
            <a:pPr marL="203200" lvl="0" rtl="0">
              <a:spcBef>
                <a:spcPts val="0"/>
              </a:spcBef>
              <a:buNone/>
            </a:pPr>
            <a:endParaRPr sz="600"/>
          </a:p>
          <a:p>
            <a:pPr marL="203200" lvl="0" indent="0">
              <a:spcBef>
                <a:spcPts val="0"/>
              </a:spcBef>
              <a:buNone/>
            </a:pPr>
            <a:endParaRPr sz="1800"/>
          </a:p>
        </p:txBody>
      </p:sp>
      <p:pic>
        <p:nvPicPr>
          <p:cNvPr id="137" name="Shape 137"/>
          <p:cNvPicPr preferRelativeResize="0"/>
          <p:nvPr/>
        </p:nvPicPr>
        <p:blipFill rotWithShape="1">
          <a:blip r:embed="rId3">
            <a:alphaModFix/>
          </a:blip>
          <a:srcRect t="14828"/>
          <a:stretch/>
        </p:blipFill>
        <p:spPr>
          <a:xfrm>
            <a:off x="774499" y="1309862"/>
            <a:ext cx="2790274" cy="317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title"/>
          </p:nvPr>
        </p:nvSpPr>
        <p:spPr>
          <a:xfrm>
            <a:off x="2209800" y="205978"/>
            <a:ext cx="64770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Self-Regulation and Well-Being</a:t>
            </a:r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87550" y="1200150"/>
            <a:ext cx="44082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03200" lvl="0" indent="0">
              <a:spcBef>
                <a:spcPts val="0"/>
              </a:spcBef>
              <a:buNone/>
            </a:pPr>
            <a:r>
              <a:rPr lang="en" sz="2200" i="1"/>
              <a:t>As children play, educators focus on their...</a:t>
            </a:r>
          </a:p>
          <a:p>
            <a:pPr marL="457200" lvl="0" indent="-342900" rtl="0">
              <a:spcBef>
                <a:spcPts val="0"/>
              </a:spcBef>
              <a:buSzPct val="100000"/>
            </a:pPr>
            <a:r>
              <a:rPr lang="en" sz="1800"/>
              <a:t>Ability to understand their own thoughts and feelings </a:t>
            </a:r>
          </a:p>
          <a:p>
            <a:pPr marL="0" lvl="0" indent="0" rtl="0">
              <a:spcBef>
                <a:spcPts val="0"/>
              </a:spcBef>
              <a:buNone/>
            </a:pPr>
            <a:endParaRPr sz="800"/>
          </a:p>
          <a:p>
            <a:pPr marL="457200" lvl="0" indent="-342900" rtl="0">
              <a:spcBef>
                <a:spcPts val="0"/>
              </a:spcBef>
              <a:buSzPct val="100000"/>
            </a:pPr>
            <a:r>
              <a:rPr lang="en" sz="1800"/>
              <a:t>Ability to understand and manage emotions and impulses</a:t>
            </a:r>
          </a:p>
          <a:p>
            <a:pPr marL="0" lvl="0" indent="0" rtl="0">
              <a:spcBef>
                <a:spcPts val="0"/>
              </a:spcBef>
              <a:buNone/>
            </a:pPr>
            <a:endParaRPr sz="800"/>
          </a:p>
          <a:p>
            <a:pPr marL="457200" lvl="0" indent="-342900">
              <a:spcBef>
                <a:spcPts val="0"/>
              </a:spcBef>
              <a:buSzPct val="100000"/>
            </a:pPr>
            <a:r>
              <a:rPr lang="en" sz="1800"/>
              <a:t>Awareness of their physical and mental health and wellness</a:t>
            </a:r>
          </a:p>
        </p:txBody>
      </p:sp>
      <p:sp>
        <p:nvSpPr>
          <p:cNvPr id="144" name="Shape 144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45" name="Shape 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8200" y="1354425"/>
            <a:ext cx="3121775" cy="2336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>
            <a:off x="1603375" y="205975"/>
            <a:ext cx="74451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  <a:p>
            <a:pPr lvl="0" algn="l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en"/>
              <a:t>Self-Regulation and Well-Being…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/>
              <a:t>at the dramatic play area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3945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body" idx="2"/>
          </p:nvPr>
        </p:nvSpPr>
        <p:spPr>
          <a:xfrm>
            <a:off x="4222750" y="1200150"/>
            <a:ext cx="44640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000"/>
              <a:t>Learning might look and sound like…</a:t>
            </a:r>
          </a:p>
          <a:p>
            <a:pPr lvl="0">
              <a:spcBef>
                <a:spcPts val="0"/>
              </a:spcBef>
              <a:buNone/>
            </a:pPr>
            <a:endParaRPr sz="1100"/>
          </a:p>
          <a:p>
            <a:pPr marL="457200" lvl="0" indent="-342900">
              <a:spcBef>
                <a:spcPts val="0"/>
              </a:spcBef>
              <a:buSzPct val="100000"/>
            </a:pPr>
            <a:r>
              <a:rPr lang="en" sz="1800"/>
              <a:t>Two children are playing in the dramatic play area. One child is rubbing the doll’s back saying, </a:t>
            </a:r>
            <a:r>
              <a:rPr lang="en" sz="1800" i="1"/>
              <a:t>“It’s okay. Don’t cry.”</a:t>
            </a:r>
            <a:r>
              <a:rPr lang="en" sz="1800"/>
              <a:t> The other child says, </a:t>
            </a:r>
            <a:r>
              <a:rPr lang="en" sz="1800" i="1"/>
              <a:t>“I think she’s nervous about getting her hair done.”</a:t>
            </a:r>
          </a:p>
        </p:txBody>
      </p:sp>
      <p:pic>
        <p:nvPicPr>
          <p:cNvPr id="153" name="Shape 1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7250" y="1400175"/>
            <a:ext cx="2994450" cy="299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1724950" y="205975"/>
            <a:ext cx="69618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Demonstrating Literacy and Mathematics Behaviours</a:t>
            </a:r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200" i="1"/>
              <a:t>As children play, educators focus on their...</a:t>
            </a:r>
          </a:p>
          <a:p>
            <a:pPr lvl="0" rtl="0">
              <a:spcBef>
                <a:spcPts val="0"/>
              </a:spcBef>
              <a:buNone/>
            </a:pPr>
            <a:endParaRPr sz="600" i="1"/>
          </a:p>
          <a:p>
            <a:pPr marL="457200" lvl="0" indent="-368300" rtl="0">
              <a:spcBef>
                <a:spcPts val="0"/>
              </a:spcBef>
              <a:buSzPct val="100000"/>
            </a:pPr>
            <a:r>
              <a:rPr lang="en" sz="2200"/>
              <a:t>“Literacy behaviours” - the various ways children respond to words and stories, begin to think critically, and begin to read and write </a:t>
            </a:r>
          </a:p>
          <a:p>
            <a:pPr marL="0" lvl="0" indent="0" rtl="0">
              <a:spcBef>
                <a:spcPts val="0"/>
              </a:spcBef>
              <a:buNone/>
            </a:pPr>
            <a:endParaRPr sz="600"/>
          </a:p>
          <a:p>
            <a:pPr marL="0" lvl="0" indent="0" rtl="0">
              <a:spcBef>
                <a:spcPts val="0"/>
              </a:spcBef>
              <a:buNone/>
            </a:pPr>
            <a:endParaRPr sz="2200"/>
          </a:p>
        </p:txBody>
      </p:sp>
      <p:pic>
        <p:nvPicPr>
          <p:cNvPr id="160" name="Shape 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6487" y="2759274"/>
            <a:ext cx="3211025" cy="1519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1665900" y="205975"/>
            <a:ext cx="74781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  <a:p>
            <a:pPr lvl="0" algn="l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/>
              <a:t>Demonstrating Literacy and Mathematics Behaviours</a:t>
            </a:r>
            <a:r>
              <a:rPr lang="en"/>
              <a:t>...</a:t>
            </a:r>
            <a:r>
              <a:rPr lang="en" sz="2400"/>
              <a:t>at the sand table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3210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7" name="Shape 167"/>
          <p:cNvSpPr txBox="1">
            <a:spLocks noGrp="1"/>
          </p:cNvSpPr>
          <p:nvPr>
            <p:ph type="body" idx="2"/>
          </p:nvPr>
        </p:nvSpPr>
        <p:spPr>
          <a:xfrm>
            <a:off x="4095750" y="1200150"/>
            <a:ext cx="45912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lang="en" sz="2000"/>
              <a:t>Learning might look and sound like…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endParaRPr sz="1100"/>
          </a:p>
          <a:p>
            <a:pPr marL="457200" lvl="0" indent="-342900" rtl="0">
              <a:spcBef>
                <a:spcPts val="0"/>
              </a:spcBef>
              <a:buSzPct val="100000"/>
            </a:pPr>
            <a:r>
              <a:rPr lang="en" sz="1800"/>
              <a:t>Children retelling the story of </a:t>
            </a:r>
            <a:r>
              <a:rPr lang="en" sz="1800" i="1"/>
              <a:t>The Tiny Seed</a:t>
            </a:r>
            <a:r>
              <a:rPr lang="en" sz="1800"/>
              <a:t>, a book they have just heard in a read aloud </a:t>
            </a:r>
          </a:p>
          <a:p>
            <a:pPr marL="0" lvl="0" indent="0" rtl="0">
              <a:spcBef>
                <a:spcPts val="0"/>
              </a:spcBef>
              <a:buNone/>
            </a:pPr>
            <a:endParaRPr sz="800"/>
          </a:p>
          <a:p>
            <a:pPr marL="457200" lvl="0" indent="-342900">
              <a:spcBef>
                <a:spcPts val="0"/>
              </a:spcBef>
              <a:buSzPct val="100000"/>
            </a:pPr>
            <a:r>
              <a:rPr lang="en" sz="1800"/>
              <a:t>They use materials that have been intentionally placed at the sand table </a:t>
            </a:r>
          </a:p>
        </p:txBody>
      </p:sp>
      <p:pic>
        <p:nvPicPr>
          <p:cNvPr id="168" name="Shape 1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4700" y="1452774"/>
            <a:ext cx="2889250" cy="288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xfrm>
            <a:off x="2209800" y="205978"/>
            <a:ext cx="64770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en"/>
              <a:t>Demonstrating Literacy and Mathematics Behaviours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200" i="1"/>
              <a:t>As children play, educators focus on their...</a:t>
            </a:r>
          </a:p>
          <a:p>
            <a:pPr marL="203200" lvl="0" indent="-69850" rtl="0">
              <a:spcBef>
                <a:spcPts val="0"/>
              </a:spcBef>
              <a:buClr>
                <a:schemeClr val="dk1"/>
              </a:buClr>
              <a:buSzPct val="183333"/>
              <a:buFont typeface="Arial"/>
              <a:buNone/>
            </a:pPr>
            <a:endParaRPr sz="600" i="1"/>
          </a:p>
          <a:p>
            <a:pPr marL="457200" lvl="0" indent="-368300">
              <a:spcBef>
                <a:spcPts val="0"/>
              </a:spcBef>
              <a:buSzPct val="100000"/>
            </a:pPr>
            <a:r>
              <a:rPr lang="en" sz="2200"/>
              <a:t>“Mathematics behaviours” - the various ways in which children learn more about mathematical relationships, concepts, skills, </a:t>
            </a:r>
          </a:p>
          <a:p>
            <a:pPr marL="0" lvl="0" indent="387350">
              <a:spcBef>
                <a:spcPts val="0"/>
              </a:spcBef>
              <a:buClr>
                <a:schemeClr val="dk1"/>
              </a:buClr>
              <a:buSzPct val="50000"/>
              <a:buFont typeface="Arial"/>
              <a:buNone/>
            </a:pPr>
            <a:r>
              <a:rPr lang="en" sz="2200"/>
              <a:t>and processes</a:t>
            </a:r>
          </a:p>
          <a:p>
            <a:pPr marL="457200" lvl="0" indent="-69850">
              <a:spcBef>
                <a:spcPts val="0"/>
              </a:spcBef>
              <a:buClr>
                <a:schemeClr val="dk1"/>
              </a:buClr>
              <a:buSzPct val="50000"/>
              <a:buFont typeface="Arial"/>
              <a:buNone/>
            </a:pPr>
            <a:r>
              <a:rPr lang="en" sz="2200"/>
              <a:t> 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75" name="Shape 1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2142" y="2843376"/>
            <a:ext cx="2379725" cy="145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title"/>
          </p:nvPr>
        </p:nvSpPr>
        <p:spPr>
          <a:xfrm>
            <a:off x="1499325" y="205975"/>
            <a:ext cx="8787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  <a:p>
            <a:pPr lvl="0" algn="l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 sz="2800"/>
              <a:t>Demonstrating Literacy and </a:t>
            </a:r>
          </a:p>
          <a:p>
            <a:pPr lvl="0" algn="l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 sz="2800"/>
              <a:t>Mathematics Behaviours</a:t>
            </a:r>
            <a:r>
              <a:rPr lang="en"/>
              <a:t>...</a:t>
            </a:r>
            <a:r>
              <a:rPr lang="en" sz="1800"/>
              <a:t>with building materials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2892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2"/>
          </p:nvPr>
        </p:nvSpPr>
        <p:spPr>
          <a:xfrm>
            <a:off x="3905250" y="1200150"/>
            <a:ext cx="47817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000"/>
              <a:t>Learning might look and sound like…</a:t>
            </a:r>
          </a:p>
          <a:p>
            <a:pPr lvl="0">
              <a:spcBef>
                <a:spcPts val="0"/>
              </a:spcBef>
              <a:buNone/>
            </a:pPr>
            <a:endParaRPr sz="800"/>
          </a:p>
          <a:p>
            <a:pPr marL="457200" lvl="0" indent="-355600" rtl="0">
              <a:spcBef>
                <a:spcPts val="0"/>
              </a:spcBef>
              <a:buSzPct val="100000"/>
            </a:pPr>
            <a:r>
              <a:rPr lang="en" sz="2000"/>
              <a:t>A group of children use cubes or spools to measure their structures after reading </a:t>
            </a:r>
            <a:r>
              <a:rPr lang="en" sz="2000" i="1"/>
              <a:t>Short, Tall, Big or Small</a:t>
            </a:r>
            <a:r>
              <a:rPr lang="en" sz="2000"/>
              <a:t>?</a:t>
            </a:r>
          </a:p>
          <a:p>
            <a:pPr marL="0" lvl="0" indent="0" rtl="0">
              <a:spcBef>
                <a:spcPts val="0"/>
              </a:spcBef>
              <a:buNone/>
            </a:pPr>
            <a:endParaRPr sz="800"/>
          </a:p>
          <a:p>
            <a:pPr marL="457200" lvl="0" indent="-355600">
              <a:spcBef>
                <a:spcPts val="0"/>
              </a:spcBef>
              <a:buSzPct val="100000"/>
            </a:pPr>
            <a:r>
              <a:rPr lang="en" sz="2000"/>
              <a:t>“My structure is 12 spools tall.”</a:t>
            </a:r>
          </a:p>
        </p:txBody>
      </p:sp>
      <p:pic>
        <p:nvPicPr>
          <p:cNvPr id="183" name="Shape 1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200150"/>
            <a:ext cx="3079749" cy="3079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title"/>
          </p:nvPr>
        </p:nvSpPr>
        <p:spPr>
          <a:xfrm>
            <a:off x="1522300" y="205975"/>
            <a:ext cx="74730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endParaRPr sz="2800"/>
          </a:p>
          <a:p>
            <a:pPr lvl="0" algn="l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 sz="2800"/>
              <a:t>Demonstrating Literacy and </a:t>
            </a:r>
          </a:p>
          <a:p>
            <a:pPr lvl="0" algn="l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 sz="2800"/>
              <a:t>Mathematics Behaviours</a:t>
            </a:r>
            <a:r>
              <a:rPr lang="en"/>
              <a:t>...</a:t>
            </a:r>
            <a:r>
              <a:rPr lang="en" sz="1800"/>
              <a:t>in the snack area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9" name="Shape 189"/>
          <p:cNvSpPr txBox="1">
            <a:spLocks noGrp="1"/>
          </p:cNvSpPr>
          <p:nvPr>
            <p:ph type="body" idx="2"/>
          </p:nvPr>
        </p:nvSpPr>
        <p:spPr>
          <a:xfrm>
            <a:off x="4359300" y="1200150"/>
            <a:ext cx="43275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lang="en" sz="2000"/>
              <a:t>Learning might look and sound like…</a:t>
            </a:r>
          </a:p>
          <a:p>
            <a:pPr marL="0" lvl="0" indent="0" rtl="0">
              <a:spcBef>
                <a:spcPts val="0"/>
              </a:spcBef>
              <a:buNone/>
            </a:pPr>
            <a:endParaRPr sz="800" i="1"/>
          </a:p>
          <a:p>
            <a:pPr marL="457200" lvl="0" indent="-355600" rtl="0">
              <a:spcBef>
                <a:spcPts val="0"/>
              </a:spcBef>
              <a:buSzPct val="100000"/>
            </a:pPr>
            <a:r>
              <a:rPr lang="en" sz="2000"/>
              <a:t>Children create their own trail mix by adding one scoop of each ingredient to their bags.</a:t>
            </a:r>
          </a:p>
          <a:p>
            <a:pPr marL="0" lvl="0" indent="0" rtl="0">
              <a:spcBef>
                <a:spcPts val="0"/>
              </a:spcBef>
              <a:buNone/>
            </a:pPr>
            <a:endParaRPr sz="800"/>
          </a:p>
          <a:p>
            <a:pPr marL="457200" lvl="0" indent="-355600" rtl="0">
              <a:spcBef>
                <a:spcPts val="0"/>
              </a:spcBef>
              <a:buSzPct val="100000"/>
            </a:pPr>
            <a:r>
              <a:rPr lang="en" sz="2000" i="1"/>
              <a:t>“I know that says 1 scoop”</a:t>
            </a:r>
          </a:p>
          <a:p>
            <a:pPr marL="0" lvl="0" indent="0" rtl="0">
              <a:spcBef>
                <a:spcPts val="0"/>
              </a:spcBef>
              <a:buNone/>
            </a:pPr>
            <a:endParaRPr sz="2000" i="1"/>
          </a:p>
          <a:p>
            <a:pPr marL="0" lvl="0" indent="0" rtl="0">
              <a:spcBef>
                <a:spcPts val="0"/>
              </a:spcBef>
              <a:buNone/>
            </a:pPr>
            <a:endParaRPr sz="2000" i="1"/>
          </a:p>
          <a:p>
            <a:pPr marL="0" lvl="0" indent="0" rtl="0">
              <a:spcBef>
                <a:spcPts val="0"/>
              </a:spcBef>
              <a:buNone/>
            </a:pPr>
            <a:endParaRPr sz="2000" i="1"/>
          </a:p>
          <a:p>
            <a:pPr marL="0" lvl="0" indent="0" rtl="0">
              <a:spcBef>
                <a:spcPts val="0"/>
              </a:spcBef>
              <a:buNone/>
            </a:pPr>
            <a:endParaRPr sz="2000" i="1"/>
          </a:p>
          <a:p>
            <a:pPr marL="0" lvl="0" indent="0" rtl="0">
              <a:spcBef>
                <a:spcPts val="0"/>
              </a:spcBef>
              <a:buNone/>
            </a:pPr>
            <a:endParaRPr sz="2000" i="1"/>
          </a:p>
          <a:p>
            <a:pPr marL="0" lvl="0" indent="0" rtl="0">
              <a:spcBef>
                <a:spcPts val="0"/>
              </a:spcBef>
              <a:buNone/>
            </a:pPr>
            <a:endParaRPr sz="2000" i="1"/>
          </a:p>
          <a:p>
            <a:pPr marL="0" lvl="0" indent="0">
              <a:spcBef>
                <a:spcPts val="0"/>
              </a:spcBef>
              <a:buNone/>
            </a:pPr>
            <a:endParaRPr sz="2000" i="1"/>
          </a:p>
        </p:txBody>
      </p:sp>
      <p:pic>
        <p:nvPicPr>
          <p:cNvPr id="190" name="Shape 1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292425"/>
            <a:ext cx="3763699" cy="302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1693600" y="205975"/>
            <a:ext cx="38253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l">
              <a:spcBef>
                <a:spcPts val="0"/>
              </a:spcBef>
              <a:buNone/>
            </a:pPr>
            <a:r>
              <a:rPr lang="en"/>
              <a:t>Problem Solving </a:t>
            </a:r>
          </a:p>
          <a:p>
            <a:pPr lvl="0" algn="l">
              <a:spcBef>
                <a:spcPts val="0"/>
              </a:spcBef>
              <a:buNone/>
            </a:pPr>
            <a:r>
              <a:rPr lang="en"/>
              <a:t>and Innovating</a:t>
            </a:r>
          </a:p>
        </p:txBody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200" i="1"/>
              <a:t>As children play, educators focus on their...</a:t>
            </a:r>
          </a:p>
          <a:p>
            <a:pPr lvl="0">
              <a:spcBef>
                <a:spcPts val="0"/>
              </a:spcBef>
              <a:buNone/>
            </a:pPr>
            <a:endParaRPr sz="600"/>
          </a:p>
          <a:p>
            <a:pPr marL="457200" lvl="0" indent="-368300" rtl="0">
              <a:spcBef>
                <a:spcPts val="0"/>
              </a:spcBef>
              <a:buSzPct val="100000"/>
            </a:pPr>
            <a:r>
              <a:rPr lang="en" sz="2200"/>
              <a:t>Desire to make meaning of their world by asking questions, testing theories, solving problems, and using creative and analytical thinking</a:t>
            </a:r>
          </a:p>
          <a:p>
            <a:pPr marL="0" lvl="0" indent="0" rtl="0">
              <a:spcBef>
                <a:spcPts val="0"/>
              </a:spcBef>
              <a:buNone/>
            </a:pPr>
            <a:endParaRPr sz="600"/>
          </a:p>
          <a:p>
            <a:pPr marL="457200" lvl="0" indent="-368300" rtl="0">
              <a:spcBef>
                <a:spcPts val="0"/>
              </a:spcBef>
              <a:buSzPct val="100000"/>
            </a:pPr>
            <a:r>
              <a:rPr lang="en" sz="2200"/>
              <a:t>Confidence to explore the innovative thoughts and activities that naturally arise with an active curiosity</a:t>
            </a:r>
          </a:p>
        </p:txBody>
      </p:sp>
      <p:pic>
        <p:nvPicPr>
          <p:cNvPr id="197" name="Shape 1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3950" y="125050"/>
            <a:ext cx="2362850" cy="176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>
            <a:spLocks noGrp="1"/>
          </p:cNvSpPr>
          <p:nvPr>
            <p:ph type="title"/>
          </p:nvPr>
        </p:nvSpPr>
        <p:spPr>
          <a:xfrm>
            <a:off x="1587500" y="205975"/>
            <a:ext cx="7794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endParaRPr/>
          </a:p>
          <a:p>
            <a:pPr lvl="0" algn="l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/>
              <a:t>Problem Solving and Innovating...</a:t>
            </a:r>
            <a:r>
              <a:rPr lang="en" sz="2400"/>
              <a:t>with natural materials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4" name="Shape 204"/>
          <p:cNvSpPr txBox="1">
            <a:spLocks noGrp="1"/>
          </p:cNvSpPr>
          <p:nvPr>
            <p:ph type="body" idx="2"/>
          </p:nvPr>
        </p:nvSpPr>
        <p:spPr>
          <a:xfrm>
            <a:off x="4495800" y="1200150"/>
            <a:ext cx="45348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lang="en" sz="2000"/>
              <a:t>Learning might look and sound like…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endParaRPr sz="800"/>
          </a:p>
          <a:p>
            <a:pPr marL="457200" lvl="0" indent="-342900" rtl="0">
              <a:spcBef>
                <a:spcPts val="0"/>
              </a:spcBef>
              <a:buSzPct val="100000"/>
            </a:pPr>
            <a:r>
              <a:rPr lang="en" sz="1800"/>
              <a:t>“We made our stack wider at the bottom so that we could build it taller. Now it doesn’t fall down.”</a:t>
            </a:r>
          </a:p>
          <a:p>
            <a:pPr marL="0" lvl="0" indent="0" rtl="0">
              <a:spcBef>
                <a:spcPts val="0"/>
              </a:spcBef>
              <a:buNone/>
            </a:pPr>
            <a:endParaRPr sz="800"/>
          </a:p>
          <a:p>
            <a:pPr marL="457200" lvl="0" indent="-342900">
              <a:spcBef>
                <a:spcPts val="0"/>
              </a:spcBef>
              <a:buSzPct val="100000"/>
            </a:pPr>
            <a:r>
              <a:rPr lang="en" sz="1800"/>
              <a:t>Children draw and label a picture of the finished tower to show their solution</a:t>
            </a:r>
          </a:p>
        </p:txBody>
      </p:sp>
      <p:pic>
        <p:nvPicPr>
          <p:cNvPr id="205" name="Shape 2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386138"/>
            <a:ext cx="4038600" cy="30225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title"/>
          </p:nvPr>
        </p:nvSpPr>
        <p:spPr>
          <a:xfrm>
            <a:off x="1677900" y="205975"/>
            <a:ext cx="46824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/>
              <a:t>How Your Child’s </a:t>
            </a:r>
          </a:p>
          <a:p>
            <a:pPr lvl="0" algn="l">
              <a:spcBef>
                <a:spcPts val="0"/>
              </a:spcBef>
              <a:buNone/>
            </a:pPr>
            <a:r>
              <a:rPr lang="en"/>
              <a:t>Learning is Assessed</a:t>
            </a:r>
          </a:p>
        </p:txBody>
      </p:sp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68300" rtl="0">
              <a:spcBef>
                <a:spcPts val="0"/>
              </a:spcBef>
              <a:buSzPct val="100000"/>
            </a:pPr>
            <a:r>
              <a:rPr lang="en" sz="2200"/>
              <a:t>The four frames are used to structure learning and assessment</a:t>
            </a:r>
          </a:p>
          <a:p>
            <a:pPr marL="0" lvl="0" indent="0" rtl="0">
              <a:spcBef>
                <a:spcPts val="0"/>
              </a:spcBef>
              <a:buNone/>
            </a:pPr>
            <a:endParaRPr sz="600"/>
          </a:p>
          <a:p>
            <a:pPr marL="457200" lvl="0" indent="-368300" rtl="0">
              <a:spcBef>
                <a:spcPts val="0"/>
              </a:spcBef>
              <a:buSzPct val="100000"/>
            </a:pPr>
            <a:r>
              <a:rPr lang="en" sz="2200"/>
              <a:t>Your child’s learning and development will be documented throughout the year</a:t>
            </a:r>
          </a:p>
          <a:p>
            <a:pPr marL="0" lvl="0" indent="0" rtl="0">
              <a:spcBef>
                <a:spcPts val="0"/>
              </a:spcBef>
              <a:buNone/>
            </a:pPr>
            <a:endParaRPr sz="600"/>
          </a:p>
          <a:p>
            <a:pPr marL="457200" lvl="0" indent="-368300" rtl="0">
              <a:spcBef>
                <a:spcPts val="0"/>
              </a:spcBef>
              <a:buSzPct val="100000"/>
            </a:pPr>
            <a:r>
              <a:rPr lang="en" sz="2200"/>
              <a:t>Documentation may include photographs, video clips, conversations, and your child’s work</a:t>
            </a:r>
          </a:p>
          <a:p>
            <a:pPr marL="0" lvl="0" indent="0" rtl="0">
              <a:spcBef>
                <a:spcPts val="0"/>
              </a:spcBef>
              <a:buNone/>
            </a:pPr>
            <a:endParaRPr sz="600"/>
          </a:p>
          <a:p>
            <a:pPr marL="457200" lvl="0" indent="-368300" rtl="0">
              <a:spcBef>
                <a:spcPts val="0"/>
              </a:spcBef>
              <a:buSzPct val="100000"/>
            </a:pPr>
            <a:r>
              <a:rPr lang="en" sz="2200"/>
              <a:t>The ongoing collection of your child’s learning will be </a:t>
            </a:r>
          </a:p>
          <a:p>
            <a:pPr marL="0" lvl="0" indent="457200" rtl="0">
              <a:spcBef>
                <a:spcPts val="0"/>
              </a:spcBef>
              <a:buNone/>
            </a:pPr>
            <a:r>
              <a:rPr lang="en" sz="2200"/>
              <a:t>shared with you over the course of the year</a:t>
            </a:r>
          </a:p>
          <a:p>
            <a:pPr marL="0" lvl="0" indent="0">
              <a:spcBef>
                <a:spcPts val="0"/>
              </a:spcBef>
              <a:buNone/>
            </a:pPr>
            <a:endParaRPr sz="2200"/>
          </a:p>
        </p:txBody>
      </p:sp>
      <p:pic>
        <p:nvPicPr>
          <p:cNvPr id="212" name="Shape 2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0300" y="60594"/>
            <a:ext cx="2326499" cy="1364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0" y="1203725"/>
            <a:ext cx="3345900" cy="3390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Pedagogical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Documentation: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Making Thinking Visible </a:t>
            </a:r>
          </a:p>
        </p:txBody>
      </p:sp>
      <p:pic>
        <p:nvPicPr>
          <p:cNvPr id="218" name="Shape 2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5925" y="179187"/>
            <a:ext cx="5340862" cy="47851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>
            <a:spLocks noGrp="1"/>
          </p:cNvSpPr>
          <p:nvPr>
            <p:ph type="title"/>
          </p:nvPr>
        </p:nvSpPr>
        <p:spPr>
          <a:xfrm>
            <a:off x="1828800" y="205975"/>
            <a:ext cx="73152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l">
              <a:spcBef>
                <a:spcPts val="0"/>
              </a:spcBef>
              <a:buNone/>
            </a:pPr>
            <a:r>
              <a:rPr lang="en"/>
              <a:t>Fall 2016: In-Class Observation Visits and Progress Reports </a:t>
            </a:r>
          </a:p>
        </p:txBody>
      </p:sp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/>
              <a:t>Year 1 Students:</a:t>
            </a:r>
          </a:p>
          <a:p>
            <a:pPr marL="457200" lvl="0" indent="-381000" rtl="0">
              <a:spcBef>
                <a:spcPts val="0"/>
              </a:spcBef>
              <a:buSzPct val="100000"/>
            </a:pPr>
            <a:r>
              <a:rPr lang="en" sz="2400"/>
              <a:t>You will be invited to an Observation Visit </a:t>
            </a:r>
          </a:p>
          <a:p>
            <a:pPr marL="457200" lvl="0" indent="-381000" rtl="0">
              <a:spcBef>
                <a:spcPts val="0"/>
              </a:spcBef>
              <a:buSzPct val="100000"/>
            </a:pPr>
            <a:r>
              <a:rPr lang="en" sz="2400"/>
              <a:t>In-class observation form will be shared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/>
              <a:t>Year 2 Students:</a:t>
            </a:r>
          </a:p>
          <a:p>
            <a:pPr marL="457200" lvl="0" indent="-381000" rtl="0">
              <a:spcBef>
                <a:spcPts val="0"/>
              </a:spcBef>
              <a:buSzPct val="100000"/>
            </a:pPr>
            <a:r>
              <a:rPr lang="en" sz="2400"/>
              <a:t>Progress reports will be sent home </a:t>
            </a:r>
          </a:p>
          <a:p>
            <a:pPr marL="457200" lvl="0" indent="-381000" rtl="0">
              <a:spcBef>
                <a:spcPts val="0"/>
              </a:spcBef>
              <a:buSzPct val="100000"/>
            </a:pPr>
            <a:r>
              <a:rPr lang="en" sz="2400"/>
              <a:t>You will be invited to participate in a meeting with </a:t>
            </a:r>
          </a:p>
          <a:p>
            <a:pPr marL="0" lvl="0" indent="457200" rtl="0">
              <a:spcBef>
                <a:spcPts val="0"/>
              </a:spcBef>
              <a:buNone/>
            </a:pPr>
            <a:r>
              <a:rPr lang="en" sz="2400"/>
              <a:t>your child’s educator(s)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title"/>
          </p:nvPr>
        </p:nvSpPr>
        <p:spPr>
          <a:xfrm>
            <a:off x="2209800" y="205978"/>
            <a:ext cx="64770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Formal Communication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of Learning</a:t>
            </a:r>
          </a:p>
        </p:txBody>
      </p:sp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269025" y="1063375"/>
            <a:ext cx="85416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200" i="1"/>
              <a:t>Kindergarten Communication of Learning for Year 1 and Year 2 students</a:t>
            </a:r>
          </a:p>
          <a:p>
            <a:pPr lvl="0">
              <a:spcBef>
                <a:spcPts val="0"/>
              </a:spcBef>
              <a:buNone/>
            </a:pPr>
            <a:endParaRPr sz="600" i="1"/>
          </a:p>
          <a:p>
            <a:pPr marL="457200" lvl="0" indent="-368300" rtl="0">
              <a:spcBef>
                <a:spcPts val="0"/>
              </a:spcBef>
              <a:buSzPct val="100000"/>
            </a:pPr>
            <a:r>
              <a:rPr lang="en" sz="2200"/>
              <a:t>Written comments shared in February (Term 1) and </a:t>
            </a:r>
          </a:p>
          <a:p>
            <a:pPr marL="0" lvl="0" indent="457200" rtl="0">
              <a:spcBef>
                <a:spcPts val="0"/>
              </a:spcBef>
              <a:buNone/>
            </a:pPr>
            <a:r>
              <a:rPr lang="en" sz="2200"/>
              <a:t>June (Term 2)</a:t>
            </a:r>
          </a:p>
          <a:p>
            <a:pPr marL="0" lvl="0" indent="0" rtl="0">
              <a:spcBef>
                <a:spcPts val="0"/>
              </a:spcBef>
              <a:buNone/>
            </a:pPr>
            <a:endParaRPr sz="600"/>
          </a:p>
          <a:p>
            <a:pPr marL="457200" lvl="0" indent="-368300" rtl="0">
              <a:spcBef>
                <a:spcPts val="0"/>
              </a:spcBef>
              <a:buSzPct val="100000"/>
            </a:pPr>
            <a:r>
              <a:rPr lang="en" sz="2200"/>
              <a:t>Learning will be summarized using the four frames for learning</a:t>
            </a:r>
          </a:p>
          <a:p>
            <a:pPr marL="0" lvl="0" indent="0" rtl="0">
              <a:spcBef>
                <a:spcPts val="0"/>
              </a:spcBef>
              <a:buNone/>
            </a:pPr>
            <a:endParaRPr sz="600"/>
          </a:p>
          <a:p>
            <a:pPr marL="457200" lvl="0" indent="-368300" rtl="0">
              <a:spcBef>
                <a:spcPts val="0"/>
              </a:spcBef>
              <a:buSzPct val="100000"/>
            </a:pPr>
            <a:r>
              <a:rPr lang="en" sz="2200"/>
              <a:t>Key learning, growth in learning and next steps in learning will be described within each frame</a:t>
            </a:r>
          </a:p>
          <a:p>
            <a:pPr marL="0" lvl="0" indent="0" rtl="0">
              <a:spcBef>
                <a:spcPts val="0"/>
              </a:spcBef>
              <a:buNone/>
            </a:pPr>
            <a:endParaRPr sz="600"/>
          </a:p>
          <a:p>
            <a:pPr marL="0" lvl="0" indent="0">
              <a:spcBef>
                <a:spcPts val="0"/>
              </a:spcBef>
              <a:buNone/>
            </a:pPr>
            <a:endParaRPr sz="22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title"/>
          </p:nvPr>
        </p:nvSpPr>
        <p:spPr>
          <a:xfrm>
            <a:off x="2209800" y="205978"/>
            <a:ext cx="64770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Power of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Play-Based Learning</a:t>
            </a:r>
          </a:p>
        </p:txBody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4789725" y="1333575"/>
            <a:ext cx="4238100" cy="3261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-6985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 sz="1800"/>
              <a:t>“Play nourishes every aspect of children’s development ...Play develops the foundation of intellectual, social, physical, and emotional skills necessary for success in school and in life.”</a:t>
            </a:r>
          </a:p>
          <a:p>
            <a:pPr marL="0" lvl="0" indent="0" algn="r" rtl="0">
              <a:spcBef>
                <a:spcPts val="0"/>
              </a:spcBef>
              <a:buNone/>
            </a:pPr>
            <a:endParaRPr sz="600"/>
          </a:p>
          <a:p>
            <a:pPr marL="0" lvl="0" indent="0" algn="r" rtl="0">
              <a:spcBef>
                <a:spcPts val="0"/>
              </a:spcBef>
              <a:buNone/>
            </a:pPr>
            <a:r>
              <a:rPr lang="en" sz="1400"/>
              <a:t>(Canadian Council on Learning, 2006, as cited in </a:t>
            </a:r>
          </a:p>
          <a:p>
            <a:pPr marL="0" lvl="0" indent="0" algn="r">
              <a:spcBef>
                <a:spcPts val="0"/>
              </a:spcBef>
              <a:buNone/>
            </a:pPr>
            <a:r>
              <a:rPr lang="en" sz="1400"/>
              <a:t>The Kindergarten Program 2016, p. 18)</a:t>
            </a:r>
          </a:p>
        </p:txBody>
      </p:sp>
      <p:pic>
        <p:nvPicPr>
          <p:cNvPr id="237" name="Shape 2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200" y="1543000"/>
            <a:ext cx="2538650" cy="294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Shape 2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4949" y="1459125"/>
            <a:ext cx="1775150" cy="28515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 txBox="1">
            <a:spLocks noGrp="1"/>
          </p:cNvSpPr>
          <p:nvPr>
            <p:ph type="title"/>
          </p:nvPr>
        </p:nvSpPr>
        <p:spPr>
          <a:xfrm>
            <a:off x="1796425" y="205975"/>
            <a:ext cx="68904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1371600" lvl="0" indent="0" algn="l" rtl="0">
              <a:spcBef>
                <a:spcPts val="0"/>
              </a:spcBef>
              <a:buNone/>
            </a:pPr>
            <a:r>
              <a:rPr lang="en"/>
              <a:t> Questions</a:t>
            </a:r>
          </a:p>
        </p:txBody>
      </p:sp>
      <p:sp>
        <p:nvSpPr>
          <p:cNvPr id="244" name="Shape 24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45" name="Shape 2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8799" y="1200149"/>
            <a:ext cx="3320199" cy="3086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YRDSB PPT - EYS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YRDSB Document" ma:contentTypeID="0x010100EA4BA40101B6AA4DB2B44F01F8A02F5E005A0A283B95FB4A43B25C6417E166F61E" ma:contentTypeVersion="2" ma:contentTypeDescription="" ma:contentTypeScope="" ma:versionID="75326207ca516f1573fd83563c173867">
  <xsd:schema xmlns:xsd="http://www.w3.org/2001/XMLSchema" xmlns:xs="http://www.w3.org/2001/XMLSchema" xmlns:p="http://schemas.microsoft.com/office/2006/metadata/properties" xmlns:ns2="6fa4fab1-8396-4d5e-9ed6-1c41917b4418" targetNamespace="http://schemas.microsoft.com/office/2006/metadata/properties" ma:root="true" ma:fieldsID="de6957da3d4c2c5693b428403c6d589f" ns2:_="">
    <xsd:import namespace="6fa4fab1-8396-4d5e-9ed6-1c41917b4418"/>
    <xsd:element name="properties">
      <xsd:complexType>
        <xsd:sequence>
          <xsd:element name="documentManagement">
            <xsd:complexType>
              <xsd:all>
                <xsd:element ref="ns2:Document_x0020_Owner"/>
                <xsd:element ref="ns2:Document_x0020_Author_x0028_s_x0029_" minOccurs="0"/>
                <xsd:element ref="ns2:Document_x0020_Description" minOccurs="0"/>
                <xsd:element ref="ns2:WWW_x0020_Cont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a4fab1-8396-4d5e-9ed6-1c41917b4418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2" ma:displayName="Document Owner" ma:internalName="Document_x0020_Owner" ma:readOnly="false">
      <xsd:simpleType>
        <xsd:restriction base="dms:Text">
          <xsd:maxLength value="255"/>
        </xsd:restriction>
      </xsd:simpleType>
    </xsd:element>
    <xsd:element name="Document_x0020_Author_x0028_s_x0029_" ma:index="4" nillable="true" ma:displayName="Document Author(s)" ma:internalName="Document_x0020_Author_x0028_s_x0029_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WWW_x0020_Content" ma:index="6" nillable="true" ma:displayName="WWW Content" ma:default="No" ma:format="Dropdown" ma:internalName="WWW_x0020_Content">
      <xsd:simpleType>
        <xsd:restriction base="dms:Choice">
          <xsd:enumeration value="Yes"/>
          <xsd:enumeration value="N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3" ma:displayName="Keywords">
          <xsd:simpleType xmlns:xs="http://www.w3.org/2001/XMLSchema"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Author_x0028_s_x0029_ xmlns="6fa4fab1-8396-4d5e-9ed6-1c41917b4418" xsi:nil="true"/>
    <Document_x0020_Description xmlns="6fa4fab1-8396-4d5e-9ed6-1c41917b4418" xsi:nil="true"/>
    <Document_x0020_Owner xmlns="6fa4fab1-8396-4d5e-9ed6-1c41917b4418">Rob Dixon</Document_x0020_Owner>
    <WWW_x0020_Content xmlns="6fa4fab1-8396-4d5e-9ed6-1c41917b4418">No</WWW_x0020_Content>
  </documentManagement>
</p:properties>
</file>

<file path=customXml/itemProps1.xml><?xml version="1.0" encoding="utf-8"?>
<ds:datastoreItem xmlns:ds="http://schemas.openxmlformats.org/officeDocument/2006/customXml" ds:itemID="{3B7FD511-3298-4523-A557-40DA8C43A59B}"/>
</file>

<file path=customXml/itemProps2.xml><?xml version="1.0" encoding="utf-8"?>
<ds:datastoreItem xmlns:ds="http://schemas.openxmlformats.org/officeDocument/2006/customXml" ds:itemID="{B4E65421-E203-4807-A7DF-9203DBB4750A}"/>
</file>

<file path=customXml/itemProps3.xml><?xml version="1.0" encoding="utf-8"?>
<ds:datastoreItem xmlns:ds="http://schemas.openxmlformats.org/officeDocument/2006/customXml" ds:itemID="{27B6B818-752A-46F6-B76B-965D5347106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1943</Words>
  <Application>Microsoft Office PowerPoint</Application>
  <PresentationFormat>On-screen Show (16:9)</PresentationFormat>
  <Paragraphs>244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Cabin</vt:lpstr>
      <vt:lpstr>Calibri</vt:lpstr>
      <vt:lpstr>Arial</vt:lpstr>
      <vt:lpstr>Gill Sans</vt:lpstr>
      <vt:lpstr>YRDSB PPT - EYS</vt:lpstr>
      <vt:lpstr>The Kindergarten Program</vt:lpstr>
      <vt:lpstr>Welcome!</vt:lpstr>
      <vt:lpstr>Family Partnerships</vt:lpstr>
      <vt:lpstr>Play-Based Learning</vt:lpstr>
      <vt:lpstr>Kindergarten is for  All Children</vt:lpstr>
      <vt:lpstr>The Four Frames of the Kindergarten Program</vt:lpstr>
      <vt:lpstr>Belonging and Contributing</vt:lpstr>
      <vt:lpstr> Belonging and Contributing… at the building and construction area  </vt:lpstr>
      <vt:lpstr>Self-Regulation and Well-Being</vt:lpstr>
      <vt:lpstr> Self-Regulation and Well-Being… at the dramatic play area </vt:lpstr>
      <vt:lpstr>Demonstrating Literacy and Mathematics Behaviours</vt:lpstr>
      <vt:lpstr> Demonstrating Literacy and Mathematics Behaviours...at the sand table </vt:lpstr>
      <vt:lpstr> Demonstrating Literacy and Mathematics Behaviours </vt:lpstr>
      <vt:lpstr> Demonstrating Literacy and  Mathematics Behaviours...with building materials </vt:lpstr>
      <vt:lpstr> Demonstrating Literacy and  Mathematics Behaviours...in the snack area </vt:lpstr>
      <vt:lpstr>Problem Solving  and Innovating</vt:lpstr>
      <vt:lpstr> Problem Solving and Innovating...with natural materials </vt:lpstr>
      <vt:lpstr>How Your Child’s  Learning is Assessed</vt:lpstr>
      <vt:lpstr>PowerPoint Presentation</vt:lpstr>
      <vt:lpstr>Fall 2016: In-Class Observation Visits and Progress Reports </vt:lpstr>
      <vt:lpstr>Formal Communication  of Learning</vt:lpstr>
      <vt:lpstr>The Power of  Play-Based Learning</vt:lpstr>
      <vt:lpstr>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Kindergarten Program</dc:title>
  <dc:creator>Dixon, Robert</dc:creator>
  <cp:keywords>Kindergarten</cp:keywords>
  <cp:lastModifiedBy>Dixon, Robert</cp:lastModifiedBy>
  <cp:revision>1</cp:revision>
  <dcterms:modified xsi:type="dcterms:W3CDTF">2017-04-25T13:49:41Z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0x010100EA4BA40101B6AA4DB2B44F01F8A02F5E005A0A283B95FB4A43B25C6417E166F61E</vt:lpwstr>
  </property>
</Properties>
</file>